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6858000" cy="9144000"/>
  <p:embeddedFontLst>
    <p:embeddedFont>
      <p:font typeface="Cabin" pitchFamily="2" charset="77"/>
      <p:regular r:id="rId55"/>
      <p:bold r:id="rId56"/>
      <p:italic r:id="rId57"/>
      <p:boldItalic r:id="rId58"/>
    </p:embeddedFont>
    <p:embeddedFont>
      <p:font typeface="Cambria" panose="02040503050406030204" pitchFamily="18" charset="0"/>
      <p:regular r:id="rId59"/>
      <p:bold r:id="rId60"/>
      <p:italic r:id="rId61"/>
      <p:boldItalic r:id="rId62"/>
    </p:embeddedFont>
    <p:embeddedFont>
      <p:font typeface="Economica" panose="02000506040000020004" pitchFamily="2" charset="77"/>
      <p:regular r:id="rId63"/>
      <p:bold r:id="rId64"/>
      <p:italic r:id="rId65"/>
      <p:boldItalic r:id="rId66"/>
    </p:embeddedFont>
    <p:embeddedFont>
      <p:font typeface="Merriweather" pitchFamily="2" charset="77"/>
      <p:regular r:id="rId67"/>
      <p:bold r:id="rId68"/>
      <p:italic r:id="rId69"/>
      <p:boldItalic r:id="rId70"/>
    </p:embeddedFont>
    <p:embeddedFont>
      <p:font typeface="Open Sans" panose="020B0606030504020204" pitchFamily="34" charset="0"/>
      <p:regular r:id="rId71"/>
      <p:bold r:id="rId72"/>
      <p:italic r:id="rId73"/>
      <p:boldItalic r:id="rId74"/>
    </p:embeddedFont>
    <p:embeddedFont>
      <p:font typeface="Roboto" panose="02000000000000000000" pitchFamily="2"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DC1B03-6EC1-411E-9188-41249EF69CDB}">
  <a:tblStyle styleId="{02DC1B03-6EC1-411E-9188-41249EF69CD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snapToGrid="0">
      <p:cViewPr varScale="1">
        <p:scale>
          <a:sx n="144" d="100"/>
          <a:sy n="144" d="100"/>
        </p:scale>
        <p:origin x="7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7.fntdata"/><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efed626d2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efed626d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44caf0a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c44caf0a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c44caf0af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c44caf0af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efed626d2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efed626d2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44caf0af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44caf0af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fed626d2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efed626d2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f4a6467b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f4a6467b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476c2f99ac59be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476c2f99ac59be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b63b342ab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b63b342a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Clr>
                <a:schemeClr val="dk1"/>
              </a:buClr>
              <a:buSzPts val="440"/>
              <a:buFont typeface="Arial"/>
              <a:buNone/>
            </a:pPr>
            <a:r>
              <a:rPr lang="en" sz="1460">
                <a:solidFill>
                  <a:srgbClr val="222222"/>
                </a:solidFill>
                <a:latin typeface="Open Sans"/>
                <a:ea typeface="Open Sans"/>
                <a:cs typeface="Open Sans"/>
                <a:sym typeface="Open Sans"/>
              </a:rPr>
              <a:t>Informed SLP did a review in December 2019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efed626d2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efed626d2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d30284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d30284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efed626d2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efed626d2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c38ceb73c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c38ceb73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f4a6467bb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f4a6467bb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efed626d2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efed626d2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Open Sans"/>
              <a:buChar char="●"/>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f4a6467bb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f4a6467bb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efed626d2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efed626d2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efed626d2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efed626d2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f4a6467bb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f4a6467bb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f4a6467bb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f4a6467bb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efed626d2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efed626d2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add302849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add302849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efed626d2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efed626d2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fed626d29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fed626d2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e7685a45779769e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e7685a45779769e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c6c8be01e7978b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c6c8be01e7978b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efed626d29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efed626d2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f4a6467bb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f4a6467bb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efed626d29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efed626d2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fed626d29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fed626d2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efed626d29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efed626d2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efed626d29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efed626d2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add302849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add302849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efed626d29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efed626d2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efed626d29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efed626d2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efed626d29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efed626d2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efed626d29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efed626d2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efed626d29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efed626d2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efed626d29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efed626d2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efed626d29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efed626d2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efed626d29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efed626d29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efed626d29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efed626d2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efed626d29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efed626d29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add3028497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add302849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fed626d29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fed626d2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efed626d29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efed626d29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efed626d29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efed626d29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1aca0b21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f1aca0b21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f1aca0b21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f1aca0b2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476c2f99ac59b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476c2f99ac59b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c50f6a24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c50f6a24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chpca.org/resources/state-telehealth-laws-and-reimbursement-policies-report-fall-2023-2/"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dhp.virginia.gov/media/dhpweb/docs/hwdc/aslp/2202SLP2022.pdf"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pubs.asha.org/doi/10.1044/2017_AJSLP-16-007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doi.org/10.1044/2021_lshss-21-00057" TargetMode="External"/><Relationship Id="rId5" Type="http://schemas.openxmlformats.org/officeDocument/2006/relationships/hyperlink" Target="https://pubs.asha.org/doi/10.1044/2021_JSLHR-20-00430" TargetMode="External"/><Relationship Id="rId4" Type="http://schemas.openxmlformats.org/officeDocument/2006/relationships/hyperlink" Target="https://pubs.asha.org/doi/10.1044/2021_AJSLP-20-002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44/2021_LSHSS-21-00051" TargetMode="External"/><Relationship Id="rId7" Type="http://schemas.openxmlformats.org/officeDocument/2006/relationships/hyperlink" Target="https://doi.org/10.1044/2021_LSHSS-21-00129"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doi.org/10.1044/2021_lshss-21-00074" TargetMode="External"/><Relationship Id="rId5" Type="http://schemas.openxmlformats.org/officeDocument/2006/relationships/hyperlink" Target="https://doi.org/10.1044/2021_LSHSS-21-00074" TargetMode="External"/><Relationship Id="rId4" Type="http://schemas.openxmlformats.org/officeDocument/2006/relationships/hyperlink" Target="https://doi.org/10.1007/s10803-022-05474-6"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informedslp.com/review/throwback-2009-individual-or-group-sessions-how-much-does-service-delivery-type-matter"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doi.org/10.1080/13682820802371848"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ubs.asha.org/doi/full/10.1044/0161-1461%282006/013%29"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doi.org/10.1044/0161-1461(2006/013)" TargetMode="External"/><Relationship Id="rId4" Type="http://schemas.openxmlformats.org/officeDocument/2006/relationships/hyperlink" Target="https://pubs.asha.org/doi/10.1044/0161-1461%282006/013%2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sha.org/policy/assistants-code-of-conduct/" TargetMode="External"/><Relationship Id="rId7" Type="http://schemas.openxmlformats.org/officeDocument/2006/relationships/hyperlink" Target="https://www.asha.org/practice/supervision/slpa-supervis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asha.org/advocacy/state/info/va/virginia-support-personnel-requirements/" TargetMode="External"/><Relationship Id="rId5" Type="http://schemas.openxmlformats.org/officeDocument/2006/relationships/hyperlink" Target="https://www.asha.org/practice/ethics/speech-language-pathology-assistants/" TargetMode="External"/><Relationship Id="rId4" Type="http://schemas.openxmlformats.org/officeDocument/2006/relationships/hyperlink" Target="https://www.asha.org/siteassets/publications/slpa-scope-of-practice-2022.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fyf.org/resources/2022/09/how-has-covid-19-impacted-infants-and-toddlers-social-developmen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ncbi.nlm.nih.gov/pmc/articles/PMC1000934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ontiersin.org/journals/psychology/articles/10.3389/fpsyg.2023.1205294/ful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pubmed.ncbi.nlm.nih.gov/34401887/"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lena.org/do-covid-babies-talk-less-webinar-follow-up/"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na.org/do-covid-babies-talk-less-webinar-follow-up/"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ontiersin.org/journals/psychology/articles/10.3389/fpsyg.2023.1205294/ful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lena.org/do-covid-babies-talk-less-webinar-follow-up/"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link.springer.com/article/10.1007/s10643-021-01193-2#ref-CR11"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link.springer.com/article/10.1007/s10643-021-01193-2" TargetMode="External"/><Relationship Id="rId5" Type="http://schemas.openxmlformats.org/officeDocument/2006/relationships/hyperlink" Target="https://link.springer.com/article/10.1007/s10643-021-01193-2#ref-CR27" TargetMode="External"/><Relationship Id="rId4" Type="http://schemas.openxmlformats.org/officeDocument/2006/relationships/hyperlink" Target="https://link.springer.com/article/10.1007/s10643-021-01193-2#ref-CR15"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leader.pubs.asha.org/doi/10.1044/leader.FTR2.23082018.54"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leader.pubs.asha.org/do/10.1044/leader.SCM.26032021.28/ful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Navigating Shifts in SLP Practice</a:t>
            </a: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SHAV Annual Conference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Telepractice - Influencing Factors</a:t>
            </a:r>
            <a:endParaRPr/>
          </a:p>
        </p:txBody>
      </p:sp>
      <p:sp>
        <p:nvSpPr>
          <p:cNvPr id="122" name="Google Shape;122;p22"/>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a:solidFill>
                  <a:schemeClr val="dk1"/>
                </a:solidFill>
              </a:rPr>
              <a:t>Improved:</a:t>
            </a:r>
            <a:endParaRPr sz="2500" b="1"/>
          </a:p>
          <a:p>
            <a:pPr marL="457200" lvl="0" indent="-355600" algn="l" rtl="0">
              <a:spcBef>
                <a:spcPts val="0"/>
              </a:spcBef>
              <a:spcAft>
                <a:spcPts val="0"/>
              </a:spcAft>
              <a:buClr>
                <a:schemeClr val="dk1"/>
              </a:buClr>
              <a:buSzPts val="2000"/>
              <a:buChar char="●"/>
            </a:pPr>
            <a:r>
              <a:rPr lang="en" sz="2000">
                <a:solidFill>
                  <a:schemeClr val="dk1"/>
                </a:solidFill>
              </a:rPr>
              <a:t>Technology</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Provider skills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Client access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Acceptance</a:t>
            </a:r>
            <a:endParaRPr sz="20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endParaRPr sz="2100">
              <a:solidFill>
                <a:schemeClr val="dk1"/>
              </a:solidFill>
            </a:endParaRPr>
          </a:p>
          <a:p>
            <a:pPr marL="0" lvl="0" indent="0" algn="l" rtl="0">
              <a:spcBef>
                <a:spcPts val="0"/>
              </a:spcBef>
              <a:spcAft>
                <a:spcPts val="0"/>
              </a:spcAft>
              <a:buNone/>
            </a:pPr>
            <a:endParaRPr sz="2100"/>
          </a:p>
        </p:txBody>
      </p:sp>
      <p:sp>
        <p:nvSpPr>
          <p:cNvPr id="123" name="Google Shape;123;p22"/>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a:t>Changed:</a:t>
            </a:r>
            <a:endParaRPr sz="2000"/>
          </a:p>
          <a:p>
            <a:pPr marL="457200" lvl="0" indent="-355600" algn="l" rtl="0">
              <a:spcBef>
                <a:spcPts val="0"/>
              </a:spcBef>
              <a:spcAft>
                <a:spcPts val="0"/>
              </a:spcAft>
              <a:buSzPts val="2000"/>
              <a:buChar char="●"/>
            </a:pPr>
            <a:r>
              <a:rPr lang="en" sz="2000"/>
              <a:t>Need</a:t>
            </a:r>
            <a:endParaRPr sz="2000"/>
          </a:p>
          <a:p>
            <a:pPr marL="914400" lvl="1" indent="-323850" algn="l" rtl="0">
              <a:spcBef>
                <a:spcPts val="0"/>
              </a:spcBef>
              <a:spcAft>
                <a:spcPts val="0"/>
              </a:spcAft>
              <a:buSzPts val="1500"/>
              <a:buChar char="○"/>
            </a:pPr>
            <a:r>
              <a:rPr lang="en" sz="1500"/>
              <a:t>Virtual Services</a:t>
            </a:r>
            <a:endParaRPr sz="1500"/>
          </a:p>
          <a:p>
            <a:pPr marL="914400" lvl="1" indent="-323850" algn="l" rtl="0">
              <a:spcBef>
                <a:spcPts val="0"/>
              </a:spcBef>
              <a:spcAft>
                <a:spcPts val="0"/>
              </a:spcAft>
              <a:buSzPts val="1500"/>
              <a:buChar char="○"/>
            </a:pPr>
            <a:r>
              <a:rPr lang="en" sz="1500"/>
              <a:t>Open Positions</a:t>
            </a:r>
            <a:endParaRPr sz="1500"/>
          </a:p>
          <a:p>
            <a:pPr marL="457200" lvl="0" indent="-355600" algn="l" rtl="0">
              <a:spcBef>
                <a:spcPts val="0"/>
              </a:spcBef>
              <a:spcAft>
                <a:spcPts val="0"/>
              </a:spcAft>
              <a:buSzPts val="2000"/>
              <a:buChar char="●"/>
            </a:pPr>
            <a:r>
              <a:rPr lang="en" sz="2000"/>
              <a:t>Laws</a:t>
            </a:r>
            <a:endParaRPr sz="2000"/>
          </a:p>
          <a:p>
            <a:pPr marL="457200" lvl="0" indent="-355600" algn="l" rtl="0">
              <a:spcBef>
                <a:spcPts val="0"/>
              </a:spcBef>
              <a:spcAft>
                <a:spcPts val="0"/>
              </a:spcAft>
              <a:buSzPts val="2000"/>
              <a:buChar char="●"/>
            </a:pPr>
            <a:r>
              <a:rPr lang="en" sz="2000"/>
              <a:t>Regulations</a:t>
            </a:r>
            <a:endParaRPr sz="2000"/>
          </a:p>
          <a:p>
            <a:pPr marL="457200" lvl="0" indent="-355600" algn="l" rtl="0">
              <a:spcBef>
                <a:spcPts val="0"/>
              </a:spcBef>
              <a:spcAft>
                <a:spcPts val="0"/>
              </a:spcAft>
              <a:buSzPts val="2000"/>
              <a:buChar char="●"/>
            </a:pPr>
            <a:r>
              <a:rPr lang="en" sz="2000"/>
              <a:t>Perspectives </a:t>
            </a:r>
            <a:endParaRPr sz="2000"/>
          </a:p>
          <a:p>
            <a:pPr marL="0" lvl="0" indent="0" algn="l" rtl="0">
              <a:spcBef>
                <a:spcPts val="1200"/>
              </a:spcBef>
              <a:spcAft>
                <a:spcPts val="1200"/>
              </a:spcAft>
              <a:buNone/>
            </a:pPr>
            <a:endParaRPr sz="25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3">
            <a:hlinkClick r:id="rId3"/>
          </p:cNvPr>
          <p:cNvPicPr preferRelativeResize="0"/>
          <p:nvPr/>
        </p:nvPicPr>
        <p:blipFill>
          <a:blip r:embed="rId4">
            <a:alphaModFix/>
          </a:blip>
          <a:stretch>
            <a:fillRect/>
          </a:stretch>
        </p:blipFill>
        <p:spPr>
          <a:xfrm>
            <a:off x="358350" y="222425"/>
            <a:ext cx="8276649" cy="4596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4">
            <a:hlinkClick r:id="rId3"/>
          </p:cNvPr>
          <p:cNvPicPr preferRelativeResize="0"/>
          <p:nvPr/>
        </p:nvPicPr>
        <p:blipFill>
          <a:blip r:embed="rId4">
            <a:alphaModFix/>
          </a:blip>
          <a:stretch>
            <a:fillRect/>
          </a:stretch>
        </p:blipFill>
        <p:spPr>
          <a:xfrm>
            <a:off x="827900" y="296550"/>
            <a:ext cx="7698251" cy="4662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1676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Telepractice - Research &amp; Goal</a:t>
            </a:r>
            <a:endParaRPr/>
          </a:p>
        </p:txBody>
      </p:sp>
      <p:sp>
        <p:nvSpPr>
          <p:cNvPr id="139" name="Google Shape;139;p25"/>
          <p:cNvSpPr txBox="1">
            <a:spLocks noGrp="1"/>
          </p:cNvSpPr>
          <p:nvPr>
            <p:ph type="body" idx="1"/>
          </p:nvPr>
        </p:nvSpPr>
        <p:spPr>
          <a:xfrm>
            <a:off x="311700" y="937975"/>
            <a:ext cx="8520600" cy="3641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Effective services: </a:t>
            </a:r>
            <a:endParaRPr/>
          </a:p>
        </p:txBody>
      </p:sp>
      <p:graphicFrame>
        <p:nvGraphicFramePr>
          <p:cNvPr id="140" name="Google Shape;140;p25"/>
          <p:cNvGraphicFramePr/>
          <p:nvPr/>
        </p:nvGraphicFramePr>
        <p:xfrm>
          <a:off x="377900" y="1357225"/>
          <a:ext cx="8165775" cy="3643060"/>
        </p:xfrm>
        <a:graphic>
          <a:graphicData uri="http://schemas.openxmlformats.org/drawingml/2006/table">
            <a:tbl>
              <a:tblPr>
                <a:noFill/>
                <a:tableStyleId>{02DC1B03-6EC1-411E-9188-41249EF69CDB}</a:tableStyleId>
              </a:tblPr>
              <a:tblGrid>
                <a:gridCol w="5016800">
                  <a:extLst>
                    <a:ext uri="{9D8B030D-6E8A-4147-A177-3AD203B41FA5}">
                      <a16:colId xmlns:a16="http://schemas.microsoft.com/office/drawing/2014/main" val="20000"/>
                    </a:ext>
                  </a:extLst>
                </a:gridCol>
                <a:gridCol w="3148975">
                  <a:extLst>
                    <a:ext uri="{9D8B030D-6E8A-4147-A177-3AD203B41FA5}">
                      <a16:colId xmlns:a16="http://schemas.microsoft.com/office/drawing/2014/main" val="20001"/>
                    </a:ext>
                  </a:extLst>
                </a:gridCol>
              </a:tblGrid>
              <a:tr h="908550">
                <a:tc>
                  <a:txBody>
                    <a:bodyPr/>
                    <a:lstStyle/>
                    <a:p>
                      <a:pPr marL="0" lvl="0" indent="0" algn="l" rtl="0">
                        <a:lnSpc>
                          <a:spcPct val="115000"/>
                        </a:lnSpc>
                        <a:spcBef>
                          <a:spcPts val="0"/>
                        </a:spcBef>
                        <a:spcAft>
                          <a:spcPts val="0"/>
                        </a:spcAft>
                        <a:buClr>
                          <a:schemeClr val="dk1"/>
                        </a:buClr>
                        <a:buSzPts val="1100"/>
                        <a:buFont typeface="Arial"/>
                        <a:buNone/>
                      </a:pPr>
                      <a:r>
                        <a:rPr lang="en" sz="1000" u="sng">
                          <a:solidFill>
                            <a:schemeClr val="hlink"/>
                          </a:solidFill>
                          <a:hlinkClick r:id="rId3"/>
                        </a:rPr>
                        <a:t>Coufal K., Parham D., Jakubowitz M. , Howell C., Reyes J.  (2018).  Comparing traditional service delivery and telepractice for speech sound production using a functional outcome measure.  </a:t>
                      </a:r>
                      <a:r>
                        <a:rPr lang="en" sz="1000" i="1" u="sng">
                          <a:solidFill>
                            <a:schemeClr val="hlink"/>
                          </a:solidFill>
                          <a:hlinkClick r:id="rId3"/>
                        </a:rPr>
                        <a:t>AJSLP</a:t>
                      </a:r>
                      <a:r>
                        <a:rPr lang="en" sz="1000" u="sng">
                          <a:solidFill>
                            <a:schemeClr val="hlink"/>
                          </a:solidFill>
                          <a:hlinkClick r:id="rId3"/>
                        </a:rPr>
                        <a:t> (27) 82-90.</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t>Found comparable change scores in NOMS data for treatment outcomes for in-person and telepractice. </a:t>
                      </a:r>
                      <a:endParaRPr sz="11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08550">
                <a:tc>
                  <a:txBody>
                    <a:bodyPr/>
                    <a:lstStyle/>
                    <a:p>
                      <a:pPr marL="0" lvl="0" indent="0" algn="l" rtl="0">
                        <a:lnSpc>
                          <a:spcPct val="115000"/>
                        </a:lnSpc>
                        <a:spcBef>
                          <a:spcPts val="0"/>
                        </a:spcBef>
                        <a:spcAft>
                          <a:spcPts val="0"/>
                        </a:spcAft>
                        <a:buClr>
                          <a:schemeClr val="dk1"/>
                        </a:buClr>
                        <a:buSzPts val="1100"/>
                        <a:buFont typeface="Arial"/>
                        <a:buNone/>
                      </a:pPr>
                      <a:r>
                        <a:rPr lang="en" sz="1000" u="sng">
                          <a:solidFill>
                            <a:schemeClr val="hlink"/>
                          </a:solidFill>
                          <a:hlinkClick r:id="rId4"/>
                        </a:rPr>
                        <a:t>Douglas S.N., Biggs E.E., Meadan H. , Bagawan A.  (2021).  T</a:t>
                      </a:r>
                      <a:r>
                        <a:rPr lang="en" sz="1000" u="sng">
                          <a:solidFill>
                            <a:schemeClr val="hlink"/>
                          </a:solidFill>
                          <a:hlinkClick r:id="rId4"/>
                        </a:rPr>
                        <a:t>he</a:t>
                      </a:r>
                      <a:r>
                        <a:rPr lang="en" sz="1000" u="sng">
                          <a:solidFill>
                            <a:schemeClr val="hlink"/>
                          </a:solidFill>
                          <a:hlinkClick r:id="rId4"/>
                        </a:rPr>
                        <a:t> effects of telepractice to support family members in modeling a speech-generating device in the home.  </a:t>
                      </a:r>
                      <a:r>
                        <a:rPr lang="en" sz="1000" i="1" u="sng">
                          <a:solidFill>
                            <a:schemeClr val="hlink"/>
                          </a:solidFill>
                          <a:hlinkClick r:id="rId4"/>
                        </a:rPr>
                        <a:t>AJSLP</a:t>
                      </a:r>
                      <a:r>
                        <a:rPr lang="en" sz="1000" u="sng">
                          <a:solidFill>
                            <a:schemeClr val="hlink"/>
                          </a:solidFill>
                          <a:hlinkClick r:id="rId4"/>
                        </a:rPr>
                        <a:t> (30), 1157-1169.</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t>Targeted coaching via telepractice for training and use of AAC with a child with complex needs.  It increased the rate of modeling using the memory aid Prepare, Show, Wait, Respond.</a:t>
                      </a:r>
                      <a:endParaRPr sz="11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80600">
                <a:tc>
                  <a:txBody>
                    <a:bodyPr/>
                    <a:lstStyle/>
                    <a:p>
                      <a:pPr marL="0" lvl="0" indent="0" algn="l" rtl="0">
                        <a:lnSpc>
                          <a:spcPct val="115000"/>
                        </a:lnSpc>
                        <a:spcBef>
                          <a:spcPts val="0"/>
                        </a:spcBef>
                        <a:spcAft>
                          <a:spcPts val="0"/>
                        </a:spcAft>
                        <a:buClr>
                          <a:schemeClr val="dk1"/>
                        </a:buClr>
                        <a:buSzPts val="1100"/>
                        <a:buFont typeface="Arial"/>
                        <a:buNone/>
                      </a:pPr>
                      <a:r>
                        <a:rPr lang="en" sz="1000" u="sng">
                          <a:solidFill>
                            <a:schemeClr val="hlink"/>
                          </a:solidFill>
                          <a:hlinkClick r:id="rId5"/>
                        </a:rPr>
                        <a:t>Quinn E.D., Kaiser A.P., Ledford J. (2021). Hybrid telepractice delivery of enhanced milieu teaching: effects on caregiver implementation and child communication.  </a:t>
                      </a:r>
                      <a:r>
                        <a:rPr lang="en" sz="1000" i="1" u="sng">
                          <a:solidFill>
                            <a:schemeClr val="hlink"/>
                          </a:solidFill>
                          <a:hlinkClick r:id="rId5"/>
                        </a:rPr>
                        <a:t>JSLHR </a:t>
                      </a:r>
                      <a:r>
                        <a:rPr lang="en" sz="1000" u="sng">
                          <a:solidFill>
                            <a:schemeClr val="hlink"/>
                          </a:solidFill>
                          <a:hlinkClick r:id="rId5"/>
                        </a:rPr>
                        <a:t>(64) 3074-3099</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t>With intervention there was accurate use of strategies and frequent strategy use that continued post intervention.  Coaching followed a Teach-Model-Coach-Review format.</a:t>
                      </a:r>
                      <a:endParaRPr sz="11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972550">
                <a:tc>
                  <a:txBody>
                    <a:bodyPr/>
                    <a:lstStyle/>
                    <a:p>
                      <a:pPr marL="0" lvl="0" indent="0" algn="l" rtl="0">
                        <a:lnSpc>
                          <a:spcPct val="115000"/>
                        </a:lnSpc>
                        <a:spcBef>
                          <a:spcPts val="0"/>
                        </a:spcBef>
                        <a:spcAft>
                          <a:spcPts val="0"/>
                        </a:spcAft>
                        <a:buClr>
                          <a:schemeClr val="dk1"/>
                        </a:buClr>
                        <a:buSzPts val="1100"/>
                        <a:buFont typeface="Arial"/>
                        <a:buNone/>
                      </a:pPr>
                      <a:r>
                        <a:rPr lang="en" sz="1000" u="sng">
                          <a:solidFill>
                            <a:srgbClr val="0F626B"/>
                          </a:solidFill>
                          <a:hlinkClick r:id="rId6">
                            <a:extLst>
                              <a:ext uri="{A12FA001-AC4F-418D-AE19-62706E023703}">
                                <ahyp:hlinkClr xmlns:ahyp="http://schemas.microsoft.com/office/drawing/2018/hyperlinkcolor" val="tx"/>
                              </a:ext>
                            </a:extLst>
                          </a:hlinkClick>
                        </a:rPr>
                        <a:t>Schmitt, M. B., Tambyraja, S., Thibodeaux, M., &amp; Filipkowski, J. (2022). Feasibility of assessing expressive and receptive vocabulary via telepractice for early elementary-age children with language impairment. </a:t>
                      </a:r>
                      <a:r>
                        <a:rPr lang="en" sz="1000" i="1" u="sng">
                          <a:solidFill>
                            <a:srgbClr val="0F626B"/>
                          </a:solidFill>
                          <a:hlinkClick r:id="rId6">
                            <a:extLst>
                              <a:ext uri="{A12FA001-AC4F-418D-AE19-62706E023703}">
                                <ahyp:hlinkClr xmlns:ahyp="http://schemas.microsoft.com/office/drawing/2018/hyperlinkcolor" val="tx"/>
                              </a:ext>
                            </a:extLst>
                          </a:hlinkClick>
                        </a:rPr>
                        <a:t>Language, Speech, and Hearing Services in Schools. </a:t>
                      </a:r>
                      <a:r>
                        <a:rPr lang="en" sz="1000" u="sng">
                          <a:solidFill>
                            <a:srgbClr val="0F626B"/>
                          </a:solidFill>
                          <a:hlinkClick r:id="rId6">
                            <a:extLst>
                              <a:ext uri="{A12FA001-AC4F-418D-AE19-62706E023703}">
                                <ahyp:hlinkClr xmlns:ahyp="http://schemas.microsoft.com/office/drawing/2018/hyperlinkcolor" val="tx"/>
                              </a:ext>
                            </a:extLst>
                          </a:hlinkClick>
                        </a:rPr>
                        <a:t>https://doi.org/10.1044/2021_lshss-21-00057</a:t>
                      </a:r>
                      <a:endParaRPr sz="10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t>SLPs can conduct telepractice assessments with common technology reliably. </a:t>
                      </a:r>
                      <a:endParaRPr sz="110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1723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Telepractice - Research &amp; Goal</a:t>
            </a:r>
            <a:endParaRPr/>
          </a:p>
        </p:txBody>
      </p:sp>
      <p:sp>
        <p:nvSpPr>
          <p:cNvPr id="146" name="Google Shape;146;p26"/>
          <p:cNvSpPr txBox="1">
            <a:spLocks noGrp="1"/>
          </p:cNvSpPr>
          <p:nvPr>
            <p:ph type="body" idx="1"/>
          </p:nvPr>
        </p:nvSpPr>
        <p:spPr>
          <a:xfrm>
            <a:off x="311700" y="1077175"/>
            <a:ext cx="8520600" cy="3502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And more…</a:t>
            </a:r>
            <a:endParaRPr/>
          </a:p>
        </p:txBody>
      </p:sp>
      <p:graphicFrame>
        <p:nvGraphicFramePr>
          <p:cNvPr id="147" name="Google Shape;147;p26"/>
          <p:cNvGraphicFramePr/>
          <p:nvPr/>
        </p:nvGraphicFramePr>
        <p:xfrm>
          <a:off x="527125" y="1605775"/>
          <a:ext cx="8192400" cy="2971680"/>
        </p:xfrm>
        <a:graphic>
          <a:graphicData uri="http://schemas.openxmlformats.org/drawingml/2006/table">
            <a:tbl>
              <a:tblPr>
                <a:noFill/>
                <a:tableStyleId>{02DC1B03-6EC1-411E-9188-41249EF69CDB}</a:tableStyleId>
              </a:tblPr>
              <a:tblGrid>
                <a:gridCol w="4581150">
                  <a:extLst>
                    <a:ext uri="{9D8B030D-6E8A-4147-A177-3AD203B41FA5}">
                      <a16:colId xmlns:a16="http://schemas.microsoft.com/office/drawing/2014/main" val="20000"/>
                    </a:ext>
                  </a:extLst>
                </a:gridCol>
                <a:gridCol w="3611250">
                  <a:extLst>
                    <a:ext uri="{9D8B030D-6E8A-4147-A177-3AD203B41FA5}">
                      <a16:colId xmlns:a16="http://schemas.microsoft.com/office/drawing/2014/main" val="20001"/>
                    </a:ext>
                  </a:extLst>
                </a:gridCol>
              </a:tblGrid>
              <a:tr h="638025">
                <a:tc>
                  <a:txBody>
                    <a:bodyPr/>
                    <a:lstStyle/>
                    <a:p>
                      <a:pPr marL="0" lvl="0" indent="0" algn="l" rtl="0">
                        <a:spcBef>
                          <a:spcPts val="0"/>
                        </a:spcBef>
                        <a:spcAft>
                          <a:spcPts val="0"/>
                        </a:spcAft>
                        <a:buNone/>
                      </a:pPr>
                      <a:r>
                        <a:rPr lang="en" sz="1000" u="sng">
                          <a:solidFill>
                            <a:srgbClr val="0F626B"/>
                          </a:solidFill>
                          <a:hlinkClick r:id="rId3">
                            <a:extLst>
                              <a:ext uri="{A12FA001-AC4F-418D-AE19-62706E023703}">
                                <ahyp:hlinkClr xmlns:ahyp="http://schemas.microsoft.com/office/drawing/2018/hyperlinkcolor" val="tx"/>
                              </a:ext>
                            </a:extLst>
                          </a:hlinkClick>
                        </a:rPr>
                        <a:t>Arnold, H. L., Plante, E., &amp; Vance, R. (2022). Translating enhanced conversational recast to a telepractice setting. </a:t>
                      </a:r>
                      <a:r>
                        <a:rPr lang="en" sz="1000" i="1" u="sng">
                          <a:solidFill>
                            <a:srgbClr val="0F626B"/>
                          </a:solidFill>
                          <a:hlinkClick r:id="rId3">
                            <a:extLst>
                              <a:ext uri="{A12FA001-AC4F-418D-AE19-62706E023703}">
                                <ahyp:hlinkClr xmlns:ahyp="http://schemas.microsoft.com/office/drawing/2018/hyperlinkcolor" val="tx"/>
                              </a:ext>
                            </a:extLst>
                          </a:hlinkClick>
                        </a:rPr>
                        <a:t>Language, Speech, and Hearing Services in Schools.</a:t>
                      </a:r>
                      <a:r>
                        <a:rPr lang="en" sz="1000" u="sng">
                          <a:solidFill>
                            <a:srgbClr val="0F626B"/>
                          </a:solidFill>
                          <a:hlinkClick r:id="rId3">
                            <a:extLst>
                              <a:ext uri="{A12FA001-AC4F-418D-AE19-62706E023703}">
                                <ahyp:hlinkClr xmlns:ahyp="http://schemas.microsoft.com/office/drawing/2018/hyperlinkcolor" val="tx"/>
                              </a:ext>
                            </a:extLst>
                          </a:hlinkClick>
                        </a:rPr>
                        <a:t> https://doi.org/10.1044/2021_lshss-21-00051</a:t>
                      </a:r>
                      <a:r>
                        <a:rPr lang="en" sz="1000">
                          <a:solidFill>
                            <a:srgbClr val="222222"/>
                          </a:solidFill>
                        </a:rPr>
                        <a:t> </a:t>
                      </a:r>
                      <a:endParaRPr sz="1000"/>
                    </a:p>
                  </a:txBody>
                  <a:tcPr marL="91425" marR="91425" marT="91425" marB="91425"/>
                </a:tc>
                <a:tc>
                  <a:txBody>
                    <a:bodyPr/>
                    <a:lstStyle/>
                    <a:p>
                      <a:pPr marL="0" lvl="0" indent="0" algn="l" rtl="0">
                        <a:spcBef>
                          <a:spcPts val="0"/>
                        </a:spcBef>
                        <a:spcAft>
                          <a:spcPts val="0"/>
                        </a:spcAft>
                        <a:buNone/>
                      </a:pPr>
                      <a:r>
                        <a:rPr lang="en" sz="1200"/>
                        <a:t>6/7 students made meaningful gains in treatment and retained gains. Results were comparable to face to face. </a:t>
                      </a:r>
                      <a:endParaRPr sz="1200"/>
                    </a:p>
                  </a:txBody>
                  <a:tcPr marL="91425" marR="91425" marT="91425" marB="91425"/>
                </a:tc>
                <a:extLst>
                  <a:ext uri="{0D108BD9-81ED-4DB2-BD59-A6C34878D82A}">
                    <a16:rowId xmlns:a16="http://schemas.microsoft.com/office/drawing/2014/main" val="10000"/>
                  </a:ext>
                </a:extLst>
              </a:tr>
              <a:tr h="638025">
                <a:tc>
                  <a:txBody>
                    <a:bodyPr/>
                    <a:lstStyle/>
                    <a:p>
                      <a:pPr marL="0" lvl="0" indent="0" algn="l" rtl="0">
                        <a:spcBef>
                          <a:spcPts val="0"/>
                        </a:spcBef>
                        <a:spcAft>
                          <a:spcPts val="0"/>
                        </a:spcAft>
                        <a:buNone/>
                      </a:pPr>
                      <a:r>
                        <a:rPr lang="en" sz="1000" u="sng">
                          <a:solidFill>
                            <a:srgbClr val="0F626B"/>
                          </a:solidFill>
                          <a:hlinkClick r:id="rId4">
                            <a:extLst>
                              <a:ext uri="{A12FA001-AC4F-418D-AE19-62706E023703}">
                                <ahyp:hlinkClr xmlns:ahyp="http://schemas.microsoft.com/office/drawing/2018/hyperlinkcolor" val="tx"/>
                              </a:ext>
                            </a:extLst>
                          </a:hlinkClick>
                        </a:rPr>
                        <a:t>Henry, A. R., Conner, C., Zajic, M. C., &amp; Solari, E. J. (2022). Feasibility and initial efficacy of an adapted telepractice listening comprehension intervention for school-aged children with autism. </a:t>
                      </a:r>
                      <a:r>
                        <a:rPr lang="en" sz="1000" i="1" u="sng">
                          <a:solidFill>
                            <a:srgbClr val="0F626B"/>
                          </a:solidFill>
                          <a:hlinkClick r:id="rId4">
                            <a:extLst>
                              <a:ext uri="{A12FA001-AC4F-418D-AE19-62706E023703}">
                                <ahyp:hlinkClr xmlns:ahyp="http://schemas.microsoft.com/office/drawing/2018/hyperlinkcolor" val="tx"/>
                              </a:ext>
                            </a:extLst>
                          </a:hlinkClick>
                        </a:rPr>
                        <a:t>Journal of Autism and Developmental Disorders</a:t>
                      </a:r>
                      <a:r>
                        <a:rPr lang="en" sz="1000" u="sng">
                          <a:solidFill>
                            <a:srgbClr val="0F626B"/>
                          </a:solidFill>
                          <a:hlinkClick r:id="rId4">
                            <a:extLst>
                              <a:ext uri="{A12FA001-AC4F-418D-AE19-62706E023703}">
                                <ahyp:hlinkClr xmlns:ahyp="http://schemas.microsoft.com/office/drawing/2018/hyperlinkcolor" val="tx"/>
                              </a:ext>
                            </a:extLst>
                          </a:hlinkClick>
                        </a:rPr>
                        <a:t>. https://doi.org/10.1007/s10803-022-05474-6</a:t>
                      </a:r>
                      <a:endParaRPr sz="1000"/>
                    </a:p>
                  </a:txBody>
                  <a:tcPr marL="91425" marR="91425" marT="91425" marB="91425"/>
                </a:tc>
                <a:tc>
                  <a:txBody>
                    <a:bodyPr/>
                    <a:lstStyle/>
                    <a:p>
                      <a:pPr marL="0" lvl="0" indent="0" algn="l" rtl="0">
                        <a:spcBef>
                          <a:spcPts val="0"/>
                        </a:spcBef>
                        <a:spcAft>
                          <a:spcPts val="0"/>
                        </a:spcAft>
                        <a:buNone/>
                      </a:pPr>
                      <a:r>
                        <a:rPr lang="en" sz="1200"/>
                        <a:t>The intervention was feasible with some effect on listening comprehension over the month of treatment. </a:t>
                      </a:r>
                      <a:endParaRPr sz="1200"/>
                    </a:p>
                  </a:txBody>
                  <a:tcPr marL="91425" marR="91425" marT="91425" marB="91425"/>
                </a:tc>
                <a:extLst>
                  <a:ext uri="{0D108BD9-81ED-4DB2-BD59-A6C34878D82A}">
                    <a16:rowId xmlns:a16="http://schemas.microsoft.com/office/drawing/2014/main" val="10001"/>
                  </a:ext>
                </a:extLst>
              </a:tr>
              <a:tr h="638025">
                <a:tc>
                  <a:txBody>
                    <a:bodyPr/>
                    <a:lstStyle/>
                    <a:p>
                      <a:pPr marL="0" lvl="0" indent="0" algn="l" rtl="0">
                        <a:spcBef>
                          <a:spcPts val="0"/>
                        </a:spcBef>
                        <a:spcAft>
                          <a:spcPts val="0"/>
                        </a:spcAft>
                        <a:buNone/>
                      </a:pPr>
                      <a:r>
                        <a:rPr lang="en" sz="1000" u="sng">
                          <a:solidFill>
                            <a:srgbClr val="0F626B"/>
                          </a:solidFill>
                          <a:hlinkClick r:id="rId5">
                            <a:extLst>
                              <a:ext uri="{A12FA001-AC4F-418D-AE19-62706E023703}">
                                <ahyp:hlinkClr xmlns:ahyp="http://schemas.microsoft.com/office/drawing/2018/hyperlinkcolor" val="tx"/>
                              </a:ext>
                            </a:extLst>
                          </a:hlinkClick>
                        </a:rPr>
                        <a:t>Lund, E. &amp; Werfel, K. L. (2022). The effects of virtual assessment on capturing skill growth in children with hearing loss. </a:t>
                      </a:r>
                      <a:r>
                        <a:rPr lang="en" sz="1000" i="1" u="sng">
                          <a:solidFill>
                            <a:srgbClr val="0F626B"/>
                          </a:solidFill>
                          <a:hlinkClick r:id="rId5">
                            <a:extLst>
                              <a:ext uri="{A12FA001-AC4F-418D-AE19-62706E023703}">
                                <ahyp:hlinkClr xmlns:ahyp="http://schemas.microsoft.com/office/drawing/2018/hyperlinkcolor" val="tx"/>
                              </a:ext>
                            </a:extLst>
                          </a:hlinkClick>
                        </a:rPr>
                        <a:t>Language, Speech, and Hearing Services in Schools. </a:t>
                      </a:r>
                      <a:r>
                        <a:rPr lang="en" sz="1000" u="sng">
                          <a:solidFill>
                            <a:srgbClr val="0F626B"/>
                          </a:solidFill>
                          <a:hlinkClick r:id="rId6">
                            <a:extLst>
                              <a:ext uri="{A12FA001-AC4F-418D-AE19-62706E023703}">
                                <ahyp:hlinkClr xmlns:ahyp="http://schemas.microsoft.com/office/drawing/2018/hyperlinkcolor" val="tx"/>
                              </a:ext>
                            </a:extLst>
                          </a:hlinkClick>
                        </a:rPr>
                        <a:t>https://doi.org/10.1044/2021_lshss-21-00074</a:t>
                      </a:r>
                      <a:r>
                        <a:rPr lang="en" sz="1000">
                          <a:solidFill>
                            <a:srgbClr val="222222"/>
                          </a:solidFill>
                        </a:rPr>
                        <a:t> </a:t>
                      </a:r>
                      <a:endParaRPr sz="1000"/>
                    </a:p>
                  </a:txBody>
                  <a:tcPr marL="91425" marR="91425" marT="91425" marB="91425"/>
                </a:tc>
                <a:tc>
                  <a:txBody>
                    <a:bodyPr/>
                    <a:lstStyle/>
                    <a:p>
                      <a:pPr marL="0" lvl="0" indent="0" algn="l" rtl="0">
                        <a:spcBef>
                          <a:spcPts val="0"/>
                        </a:spcBef>
                        <a:spcAft>
                          <a:spcPts val="0"/>
                        </a:spcAft>
                        <a:buNone/>
                      </a:pPr>
                      <a:r>
                        <a:rPr lang="en" sz="1200"/>
                        <a:t>This early data supported the use of virtual assessment with this population. </a:t>
                      </a:r>
                      <a:endParaRPr sz="1200"/>
                    </a:p>
                  </a:txBody>
                  <a:tcPr marL="91425" marR="91425" marT="91425" marB="91425"/>
                </a:tc>
                <a:extLst>
                  <a:ext uri="{0D108BD9-81ED-4DB2-BD59-A6C34878D82A}">
                    <a16:rowId xmlns:a16="http://schemas.microsoft.com/office/drawing/2014/main" val="10002"/>
                  </a:ext>
                </a:extLst>
              </a:tr>
              <a:tr h="638025">
                <a:tc>
                  <a:txBody>
                    <a:bodyPr/>
                    <a:lstStyle/>
                    <a:p>
                      <a:pPr marL="0" lvl="0" indent="0" algn="l" rtl="0">
                        <a:spcBef>
                          <a:spcPts val="0"/>
                        </a:spcBef>
                        <a:spcAft>
                          <a:spcPts val="0"/>
                        </a:spcAft>
                        <a:buNone/>
                      </a:pPr>
                      <a:r>
                        <a:rPr lang="en" sz="1000" u="sng">
                          <a:solidFill>
                            <a:schemeClr val="hlink"/>
                          </a:solidFill>
                          <a:hlinkClick r:id="rId7"/>
                        </a:rPr>
                        <a:t>Magimairaj, B. M., Capin, P., Gillam, S.L., Vaughn, S., Roberts, G, Fall, A., Gillam, R. (2022).  Online administration of the Test of Narrative Language-Second Edition: Psychometrics and considerations for remote assessment.  LSHSS, </a:t>
                      </a:r>
                      <a:r>
                        <a:rPr lang="en" sz="1100" u="sng">
                          <a:solidFill>
                            <a:schemeClr val="hlink"/>
                          </a:solidFill>
                          <a:highlight>
                            <a:srgbClr val="FFFFFF"/>
                          </a:highlight>
                          <a:hlinkClick r:id="rId7"/>
                        </a:rPr>
                        <a:t>https://doi.org/10.1044/2021_LSHSS-21-00129</a:t>
                      </a:r>
                      <a:endParaRPr sz="1000"/>
                    </a:p>
                  </a:txBody>
                  <a:tcPr marL="91425" marR="91425" marT="91425" marB="91425"/>
                </a:tc>
                <a:tc>
                  <a:txBody>
                    <a:bodyPr/>
                    <a:lstStyle/>
                    <a:p>
                      <a:pPr marL="0" lvl="0" indent="0" algn="l" rtl="0">
                        <a:spcBef>
                          <a:spcPts val="0"/>
                        </a:spcBef>
                        <a:spcAft>
                          <a:spcPts val="0"/>
                        </a:spcAft>
                        <a:buNone/>
                      </a:pPr>
                      <a:r>
                        <a:rPr lang="en" sz="1200"/>
                        <a:t>Results showed psychometrics were not significantly different from in- person results. Test results were valid and reliable.</a:t>
                      </a:r>
                      <a:endParaRPr sz="12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Telepractice - Adapt &amp; Manage</a:t>
            </a:r>
            <a:endParaRPr/>
          </a:p>
        </p:txBody>
      </p:sp>
      <p:sp>
        <p:nvSpPr>
          <p:cNvPr id="153" name="Google Shape;153;p27"/>
          <p:cNvSpPr txBox="1">
            <a:spLocks noGrp="1"/>
          </p:cNvSpPr>
          <p:nvPr>
            <p:ph type="body" idx="1"/>
          </p:nvPr>
        </p:nvSpPr>
        <p:spPr>
          <a:xfrm>
            <a:off x="311700" y="1152475"/>
            <a:ext cx="3999900" cy="3850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b="1"/>
              <a:t>First:</a:t>
            </a:r>
            <a:endParaRPr sz="2000"/>
          </a:p>
          <a:p>
            <a:pPr marL="457200" lvl="0" indent="-355600" algn="l" rtl="0">
              <a:spcBef>
                <a:spcPts val="0"/>
              </a:spcBef>
              <a:spcAft>
                <a:spcPts val="0"/>
              </a:spcAft>
              <a:buSzPts val="2000"/>
              <a:buChar char="●"/>
            </a:pPr>
            <a:r>
              <a:rPr lang="en" sz="2000" b="1"/>
              <a:t>Determine need</a:t>
            </a:r>
            <a:endParaRPr sz="2000" b="1"/>
          </a:p>
          <a:p>
            <a:pPr marL="914400" lvl="1" indent="-355600" algn="l" rtl="0">
              <a:spcBef>
                <a:spcPts val="0"/>
              </a:spcBef>
              <a:spcAft>
                <a:spcPts val="0"/>
              </a:spcAft>
              <a:buSzPts val="2000"/>
              <a:buChar char="○"/>
            </a:pPr>
            <a:r>
              <a:rPr lang="en" sz="2000"/>
              <a:t>How many providers</a:t>
            </a:r>
            <a:endParaRPr sz="2000"/>
          </a:p>
          <a:p>
            <a:pPr marL="914400" lvl="1" indent="-355600" algn="l" rtl="0">
              <a:spcBef>
                <a:spcPts val="0"/>
              </a:spcBef>
              <a:spcAft>
                <a:spcPts val="0"/>
              </a:spcAft>
              <a:buSzPts val="2000"/>
              <a:buChar char="○"/>
            </a:pPr>
            <a:r>
              <a:rPr lang="en" sz="2000"/>
              <a:t>Skill set needed</a:t>
            </a:r>
            <a:endParaRPr sz="2000"/>
          </a:p>
          <a:p>
            <a:pPr marL="914400" lvl="1" indent="-355600" algn="l" rtl="0">
              <a:spcBef>
                <a:spcPts val="0"/>
              </a:spcBef>
              <a:spcAft>
                <a:spcPts val="0"/>
              </a:spcAft>
              <a:buSzPts val="2000"/>
              <a:buChar char="○"/>
            </a:pPr>
            <a:r>
              <a:rPr lang="en" sz="2000"/>
              <a:t>Clients to serve</a:t>
            </a:r>
            <a:endParaRPr sz="2000"/>
          </a:p>
          <a:p>
            <a:pPr marL="457200" lvl="0" indent="-355600" algn="l" rtl="0">
              <a:spcBef>
                <a:spcPts val="0"/>
              </a:spcBef>
              <a:spcAft>
                <a:spcPts val="0"/>
              </a:spcAft>
              <a:buSzPts val="2000"/>
              <a:buChar char="●"/>
            </a:pPr>
            <a:r>
              <a:rPr lang="en" sz="2000" b="1"/>
              <a:t>Hire qualified providers</a:t>
            </a:r>
            <a:endParaRPr sz="2000" b="1"/>
          </a:p>
          <a:p>
            <a:pPr marL="457200" lvl="0" indent="-355600" algn="l" rtl="0">
              <a:spcBef>
                <a:spcPts val="0"/>
              </a:spcBef>
              <a:spcAft>
                <a:spcPts val="0"/>
              </a:spcAft>
              <a:buSzPts val="2000"/>
              <a:buChar char="●"/>
            </a:pPr>
            <a:r>
              <a:rPr lang="en" sz="2000" b="1"/>
              <a:t>Put supports in place</a:t>
            </a:r>
            <a:endParaRPr sz="2000" b="1"/>
          </a:p>
          <a:p>
            <a:pPr marL="914400" lvl="1" indent="-355600" algn="l" rtl="0">
              <a:spcBef>
                <a:spcPts val="0"/>
              </a:spcBef>
              <a:spcAft>
                <a:spcPts val="0"/>
              </a:spcAft>
              <a:buSzPts val="2000"/>
              <a:buChar char="○"/>
            </a:pPr>
            <a:r>
              <a:rPr lang="en" sz="2000"/>
              <a:t>In-person facilitator</a:t>
            </a:r>
            <a:endParaRPr sz="2000"/>
          </a:p>
          <a:p>
            <a:pPr marL="914400" lvl="1" indent="-355600" algn="l" rtl="0">
              <a:spcBef>
                <a:spcPts val="0"/>
              </a:spcBef>
              <a:spcAft>
                <a:spcPts val="0"/>
              </a:spcAft>
              <a:buSzPts val="2000"/>
              <a:buChar char="○"/>
            </a:pPr>
            <a:r>
              <a:rPr lang="en" sz="2000"/>
              <a:t>Technology</a:t>
            </a:r>
            <a:endParaRPr sz="2000"/>
          </a:p>
          <a:p>
            <a:pPr marL="914400" lvl="1" indent="-355600" algn="l" rtl="0">
              <a:spcBef>
                <a:spcPts val="0"/>
              </a:spcBef>
              <a:spcAft>
                <a:spcPts val="0"/>
              </a:spcAft>
              <a:buSzPts val="2000"/>
              <a:buChar char="○"/>
            </a:pPr>
            <a:r>
              <a:rPr lang="en" sz="2000"/>
              <a:t>Space</a:t>
            </a:r>
            <a:endParaRPr sz="2000"/>
          </a:p>
          <a:p>
            <a:pPr marL="914400" lvl="1" indent="-355600" algn="l" rtl="0">
              <a:spcBef>
                <a:spcPts val="0"/>
              </a:spcBef>
              <a:spcAft>
                <a:spcPts val="0"/>
              </a:spcAft>
              <a:buSzPts val="2000"/>
              <a:buChar char="○"/>
            </a:pPr>
            <a:r>
              <a:rPr lang="en" sz="2000"/>
              <a:t>Communication to stakeholders</a:t>
            </a:r>
            <a:endParaRPr sz="2000"/>
          </a:p>
        </p:txBody>
      </p:sp>
      <p:sp>
        <p:nvSpPr>
          <p:cNvPr id="154" name="Google Shape;154;p27"/>
          <p:cNvSpPr txBox="1">
            <a:spLocks noGrp="1"/>
          </p:cNvSpPr>
          <p:nvPr>
            <p:ph type="body" idx="2"/>
          </p:nvPr>
        </p:nvSpPr>
        <p:spPr>
          <a:xfrm>
            <a:off x="4832400" y="1017725"/>
            <a:ext cx="3999900" cy="3774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b="1"/>
              <a:t>Then:</a:t>
            </a:r>
            <a:endParaRPr sz="2000"/>
          </a:p>
          <a:p>
            <a:pPr marL="457200" lvl="0" indent="-355600" algn="l" rtl="0">
              <a:spcBef>
                <a:spcPts val="0"/>
              </a:spcBef>
              <a:spcAft>
                <a:spcPts val="0"/>
              </a:spcAft>
              <a:buSzPts val="2000"/>
              <a:buChar char="●"/>
            </a:pPr>
            <a:r>
              <a:rPr lang="en" sz="2000" b="1"/>
              <a:t>Provide training</a:t>
            </a:r>
            <a:endParaRPr sz="2000" b="1"/>
          </a:p>
          <a:p>
            <a:pPr marL="914400" lvl="1" indent="-355600" algn="l" rtl="0">
              <a:spcBef>
                <a:spcPts val="0"/>
              </a:spcBef>
              <a:spcAft>
                <a:spcPts val="0"/>
              </a:spcAft>
              <a:buSzPts val="2000"/>
              <a:buChar char="○"/>
            </a:pPr>
            <a:r>
              <a:rPr lang="en" sz="2000"/>
              <a:t>Establish procedures</a:t>
            </a:r>
            <a:endParaRPr sz="2000"/>
          </a:p>
          <a:p>
            <a:pPr marL="914400" lvl="1" indent="-355600" algn="l" rtl="0">
              <a:spcBef>
                <a:spcPts val="0"/>
              </a:spcBef>
              <a:spcAft>
                <a:spcPts val="0"/>
              </a:spcAft>
              <a:buSzPts val="2000"/>
              <a:buChar char="○"/>
            </a:pPr>
            <a:r>
              <a:rPr lang="en" sz="2000"/>
              <a:t>Have written referents</a:t>
            </a:r>
            <a:endParaRPr sz="2000"/>
          </a:p>
          <a:p>
            <a:pPr marL="457200" lvl="0" indent="-355600" algn="l" rtl="0">
              <a:spcBef>
                <a:spcPts val="0"/>
              </a:spcBef>
              <a:spcAft>
                <a:spcPts val="0"/>
              </a:spcAft>
              <a:buSzPts val="2000"/>
              <a:buChar char="●"/>
            </a:pPr>
            <a:r>
              <a:rPr lang="en" sz="2000" b="1"/>
              <a:t>Support providers</a:t>
            </a:r>
            <a:endParaRPr sz="2000" b="1"/>
          </a:p>
          <a:p>
            <a:pPr marL="914400" lvl="1" indent="-355600" algn="l" rtl="0">
              <a:spcBef>
                <a:spcPts val="0"/>
              </a:spcBef>
              <a:spcAft>
                <a:spcPts val="0"/>
              </a:spcAft>
              <a:buSzPts val="2000"/>
              <a:buChar char="○"/>
            </a:pPr>
            <a:r>
              <a:rPr lang="en" sz="2000"/>
              <a:t>Create mixed teams</a:t>
            </a:r>
            <a:endParaRPr sz="2000"/>
          </a:p>
          <a:p>
            <a:pPr marL="914400" lvl="1" indent="-355600" algn="l" rtl="0">
              <a:spcBef>
                <a:spcPts val="0"/>
              </a:spcBef>
              <a:spcAft>
                <a:spcPts val="0"/>
              </a:spcAft>
              <a:buSzPts val="2000"/>
              <a:buChar char="○"/>
            </a:pPr>
            <a:r>
              <a:rPr lang="en" sz="2000"/>
              <a:t>Regular check-ins</a:t>
            </a:r>
            <a:endParaRPr sz="2000"/>
          </a:p>
          <a:p>
            <a:pPr marL="914400" lvl="1" indent="-355600" algn="l" rtl="0">
              <a:spcBef>
                <a:spcPts val="0"/>
              </a:spcBef>
              <a:spcAft>
                <a:spcPts val="0"/>
              </a:spcAft>
              <a:buSzPts val="2000"/>
              <a:buChar char="○"/>
            </a:pPr>
            <a:r>
              <a:rPr lang="en" sz="2000"/>
              <a:t>Availability </a:t>
            </a:r>
            <a:endParaRPr sz="2000"/>
          </a:p>
          <a:p>
            <a:pPr marL="457200" lvl="0" indent="-355600" algn="l" rtl="0">
              <a:spcBef>
                <a:spcPts val="0"/>
              </a:spcBef>
              <a:spcAft>
                <a:spcPts val="0"/>
              </a:spcAft>
              <a:buSzPts val="2000"/>
              <a:buChar char="●"/>
            </a:pPr>
            <a:r>
              <a:rPr lang="en" sz="2000" b="1"/>
              <a:t>Support stakeholders</a:t>
            </a:r>
            <a:endParaRPr sz="2000" b="1"/>
          </a:p>
          <a:p>
            <a:pPr marL="914400" lvl="1" indent="-355600" algn="l" rtl="0">
              <a:spcBef>
                <a:spcPts val="0"/>
              </a:spcBef>
              <a:spcAft>
                <a:spcPts val="0"/>
              </a:spcAft>
              <a:buSzPts val="2000"/>
              <a:buChar char="○"/>
            </a:pPr>
            <a:r>
              <a:rPr lang="en" sz="2000"/>
              <a:t>Check-in</a:t>
            </a:r>
            <a:endParaRPr sz="2000"/>
          </a:p>
          <a:p>
            <a:pPr marL="914400" lvl="1" indent="-355600" algn="l" rtl="0">
              <a:spcBef>
                <a:spcPts val="0"/>
              </a:spcBef>
              <a:spcAft>
                <a:spcPts val="0"/>
              </a:spcAft>
              <a:buSzPts val="2000"/>
              <a:buChar char="○"/>
            </a:pPr>
            <a:r>
              <a:rPr lang="en" sz="2000"/>
              <a:t>Answer questions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SLPAs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SLPAs - Influencing Factors</a:t>
            </a:r>
            <a:endParaRPr/>
          </a:p>
        </p:txBody>
      </p:sp>
      <p:sp>
        <p:nvSpPr>
          <p:cNvPr id="165" name="Google Shape;165;p29"/>
          <p:cNvSpPr txBox="1">
            <a:spLocks noGrp="1"/>
          </p:cNvSpPr>
          <p:nvPr>
            <p:ph type="body" idx="1"/>
          </p:nvPr>
        </p:nvSpPr>
        <p:spPr>
          <a:xfrm>
            <a:off x="311700" y="1147225"/>
            <a:ext cx="8520600" cy="3650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a:t>Changed:</a:t>
            </a:r>
            <a:endParaRPr sz="2000" b="1"/>
          </a:p>
        </p:txBody>
      </p:sp>
      <p:sp>
        <p:nvSpPr>
          <p:cNvPr id="166" name="Google Shape;166;p29"/>
          <p:cNvSpPr/>
          <p:nvPr/>
        </p:nvSpPr>
        <p:spPr>
          <a:xfrm>
            <a:off x="799587" y="1266017"/>
            <a:ext cx="3070200" cy="1742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ASHA establishes pathways for SLPA certification. </a:t>
            </a:r>
            <a:endParaRPr>
              <a:latin typeface="Open Sans"/>
              <a:ea typeface="Open Sans"/>
              <a:cs typeface="Open Sans"/>
              <a:sym typeface="Open Sans"/>
            </a:endParaRPr>
          </a:p>
        </p:txBody>
      </p:sp>
      <p:sp>
        <p:nvSpPr>
          <p:cNvPr id="167" name="Google Shape;167;p29"/>
          <p:cNvSpPr/>
          <p:nvPr/>
        </p:nvSpPr>
        <p:spPr>
          <a:xfrm>
            <a:off x="4156824" y="1266025"/>
            <a:ext cx="3275400" cy="1742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States establish regulations, registration,  licensure, or guidance for SLPAs in practice. </a:t>
            </a:r>
            <a:endParaRPr>
              <a:latin typeface="Open Sans"/>
              <a:ea typeface="Open Sans"/>
              <a:cs typeface="Open Sans"/>
              <a:sym typeface="Open Sans"/>
            </a:endParaRPr>
          </a:p>
        </p:txBody>
      </p:sp>
      <p:sp>
        <p:nvSpPr>
          <p:cNvPr id="168" name="Google Shape;168;p29"/>
          <p:cNvSpPr/>
          <p:nvPr/>
        </p:nvSpPr>
        <p:spPr>
          <a:xfrm>
            <a:off x="8116925" y="2088750"/>
            <a:ext cx="676500" cy="1604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69" name="Google Shape;169;p29"/>
          <p:cNvSpPr/>
          <p:nvPr/>
        </p:nvSpPr>
        <p:spPr>
          <a:xfrm>
            <a:off x="1686000" y="3312375"/>
            <a:ext cx="2886000" cy="1485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SLP shortages</a:t>
            </a:r>
            <a:endParaRPr>
              <a:latin typeface="Open Sans"/>
              <a:ea typeface="Open Sans"/>
              <a:cs typeface="Open Sans"/>
              <a:sym typeface="Open Sans"/>
            </a:endParaRPr>
          </a:p>
        </p:txBody>
      </p:sp>
      <p:sp>
        <p:nvSpPr>
          <p:cNvPr id="170" name="Google Shape;170;p29"/>
          <p:cNvSpPr/>
          <p:nvPr/>
        </p:nvSpPr>
        <p:spPr>
          <a:xfrm>
            <a:off x="4848850" y="3312375"/>
            <a:ext cx="2886000" cy="1485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Increases in caseloads</a:t>
            </a:r>
            <a:endParaRPr>
              <a:latin typeface="Open Sans"/>
              <a:ea typeface="Open Sans"/>
              <a:cs typeface="Open Sans"/>
              <a:sym typeface="Open Sans"/>
            </a:endParaRPr>
          </a:p>
        </p:txBody>
      </p:sp>
      <p:sp>
        <p:nvSpPr>
          <p:cNvPr id="171" name="Google Shape;171;p29"/>
          <p:cNvSpPr/>
          <p:nvPr/>
        </p:nvSpPr>
        <p:spPr>
          <a:xfrm>
            <a:off x="217725" y="3452325"/>
            <a:ext cx="1266000" cy="1228500"/>
          </a:xfrm>
          <a:prstGeom prst="star6">
            <a:avLst>
              <a:gd name="adj" fmla="val 28868"/>
              <a:gd name="hf" fmla="val 11547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a:ea typeface="Open Sans"/>
                <a:cs typeface="Open Sans"/>
                <a:sym typeface="Open Sans"/>
              </a:rPr>
              <a:t>SLPAs</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SLPAs - Research </a:t>
            </a:r>
            <a:endParaRPr/>
          </a:p>
        </p:txBody>
      </p:sp>
      <p:sp>
        <p:nvSpPr>
          <p:cNvPr id="177" name="Google Shape;177;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440"/>
              <a:buNone/>
            </a:pPr>
            <a:endParaRPr sz="1460">
              <a:solidFill>
                <a:srgbClr val="222222"/>
              </a:solidFill>
            </a:endParaRPr>
          </a:p>
          <a:p>
            <a:pPr marL="0" lvl="0" indent="0" algn="l" rtl="0">
              <a:lnSpc>
                <a:spcPct val="105000"/>
              </a:lnSpc>
              <a:spcBef>
                <a:spcPts val="1200"/>
              </a:spcBef>
              <a:spcAft>
                <a:spcPts val="0"/>
              </a:spcAft>
              <a:buSzPts val="440"/>
              <a:buNone/>
            </a:pPr>
            <a:r>
              <a:rPr lang="en" sz="1460">
                <a:solidFill>
                  <a:srgbClr val="222222"/>
                </a:solidFill>
              </a:rPr>
              <a:t>“Individual or group sessions: How much does service delivery type matter?” </a:t>
            </a:r>
            <a:r>
              <a:rPr lang="en" sz="1697">
                <a:solidFill>
                  <a:srgbClr val="222222"/>
                </a:solidFill>
              </a:rPr>
              <a:t> </a:t>
            </a:r>
            <a:r>
              <a:rPr lang="en" sz="1397">
                <a:solidFill>
                  <a:srgbClr val="222222"/>
                </a:solidFill>
              </a:rPr>
              <a:t>(</a:t>
            </a:r>
            <a:r>
              <a:rPr lang="en" sz="1397" u="sng">
                <a:solidFill>
                  <a:schemeClr val="accent5"/>
                </a:solidFill>
                <a:hlinkClick r:id="rId3">
                  <a:extLst>
                    <a:ext uri="{A12FA001-AC4F-418D-AE19-62706E023703}">
                      <ahyp:hlinkClr xmlns:ahyp="http://schemas.microsoft.com/office/drawing/2018/hyperlinkcolor" val="tx"/>
                    </a:ext>
                  </a:extLst>
                </a:hlinkClick>
              </a:rPr>
              <a:t>Informed SLP</a:t>
            </a:r>
            <a:r>
              <a:rPr lang="en" sz="1397">
                <a:solidFill>
                  <a:srgbClr val="222222"/>
                </a:solidFill>
              </a:rPr>
              <a:t>)</a:t>
            </a:r>
            <a:endParaRPr sz="1160">
              <a:solidFill>
                <a:srgbClr val="222222"/>
              </a:solidFill>
            </a:endParaRPr>
          </a:p>
          <a:p>
            <a:pPr marL="0" lvl="0" indent="0" algn="l" rtl="0">
              <a:lnSpc>
                <a:spcPct val="105000"/>
              </a:lnSpc>
              <a:spcBef>
                <a:spcPts val="1200"/>
              </a:spcBef>
              <a:spcAft>
                <a:spcPts val="0"/>
              </a:spcAft>
              <a:buSzPts val="440"/>
              <a:buNone/>
            </a:pPr>
            <a:endParaRPr sz="1180">
              <a:solidFill>
                <a:srgbClr val="222222"/>
              </a:solidFill>
            </a:endParaRPr>
          </a:p>
          <a:p>
            <a:pPr marL="0" lvl="0" indent="0" algn="l" rtl="0">
              <a:lnSpc>
                <a:spcPct val="105000"/>
              </a:lnSpc>
              <a:spcBef>
                <a:spcPts val="1200"/>
              </a:spcBef>
              <a:spcAft>
                <a:spcPts val="0"/>
              </a:spcAft>
              <a:buSzPts val="440"/>
              <a:buNone/>
            </a:pPr>
            <a:r>
              <a:rPr lang="en" sz="1697">
                <a:solidFill>
                  <a:srgbClr val="222222"/>
                </a:solidFill>
              </a:rPr>
              <a:t>A study in 2009 provided evidence that sessions provided by SLPAs can yield similar results to individual sessions provided by SLPs</a:t>
            </a:r>
            <a:endParaRPr sz="1040">
              <a:solidFill>
                <a:srgbClr val="1C1D1E"/>
              </a:solidFill>
              <a:highlight>
                <a:srgbClr val="FFFFFF"/>
              </a:highlight>
            </a:endParaRPr>
          </a:p>
          <a:p>
            <a:pPr marL="0" lvl="0" indent="0" algn="l" rtl="0">
              <a:lnSpc>
                <a:spcPct val="105000"/>
              </a:lnSpc>
              <a:spcBef>
                <a:spcPts val="1200"/>
              </a:spcBef>
              <a:spcAft>
                <a:spcPts val="0"/>
              </a:spcAft>
              <a:buSzPts val="440"/>
              <a:buNone/>
            </a:pPr>
            <a:endParaRPr sz="1040">
              <a:solidFill>
                <a:srgbClr val="1C1D1E"/>
              </a:solidFill>
              <a:highlight>
                <a:srgbClr val="FFFFFF"/>
              </a:highlight>
            </a:endParaRPr>
          </a:p>
          <a:p>
            <a:pPr marL="0" lvl="0" indent="0" algn="l" rtl="0">
              <a:lnSpc>
                <a:spcPct val="105000"/>
              </a:lnSpc>
              <a:spcBef>
                <a:spcPts val="1200"/>
              </a:spcBef>
              <a:spcAft>
                <a:spcPts val="0"/>
              </a:spcAft>
              <a:buSzPts val="440"/>
              <a:buNone/>
            </a:pPr>
            <a:endParaRPr sz="1040">
              <a:solidFill>
                <a:srgbClr val="1C1D1E"/>
              </a:solidFill>
              <a:highlight>
                <a:srgbClr val="FFFFFF"/>
              </a:highlight>
            </a:endParaRPr>
          </a:p>
          <a:p>
            <a:pPr marL="0" lvl="0" indent="0" algn="l" rtl="0">
              <a:lnSpc>
                <a:spcPct val="105000"/>
              </a:lnSpc>
              <a:spcBef>
                <a:spcPts val="1200"/>
              </a:spcBef>
              <a:spcAft>
                <a:spcPts val="1200"/>
              </a:spcAft>
              <a:buSzPts val="440"/>
              <a:buNone/>
            </a:pPr>
            <a:r>
              <a:rPr lang="en" sz="1040">
                <a:solidFill>
                  <a:srgbClr val="1C1D1E"/>
                </a:solidFill>
                <a:highlight>
                  <a:srgbClr val="FFFFFF"/>
                </a:highlight>
              </a:rPr>
              <a:t>Boyle, J.M., McCartney, E., O'Hare, A. and Forbes, J. (2009), Direct versus indirect and individual versus group modes of language therapy for children with primary language impairment: principal outcomes from a randomized controlled trial and economic evaluation. International Journal of Language &amp; Communication Disorders, 44: 826-846. </a:t>
            </a:r>
            <a:r>
              <a:rPr lang="en" sz="1040">
                <a:solidFill>
                  <a:schemeClr val="hlink"/>
                </a:solidFill>
                <a:highlight>
                  <a:srgbClr val="FFFFFF"/>
                </a:highlight>
                <a:uFill>
                  <a:noFill/>
                </a:uFill>
                <a:hlinkClick r:id="rId4"/>
              </a:rPr>
              <a:t>https://doi.org/10.1080/13682820802371848</a:t>
            </a:r>
            <a:endParaRPr sz="134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SLPAs - Research  </a:t>
            </a:r>
            <a:endParaRPr/>
          </a:p>
        </p:txBody>
      </p:sp>
      <p:sp>
        <p:nvSpPr>
          <p:cNvPr id="183" name="Google Shape;183;p3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The 280 SLPs who did not report working with assistants had an average caseload of 54 clients (SD= 14.5); the 138 SLPs who worked with at least one assistant reported an average caseload of 58 clients (SD= 14.9)</a:t>
            </a:r>
            <a:endParaRPr/>
          </a:p>
          <a:p>
            <a:pPr marL="0" lvl="0" indent="0" algn="l" rtl="0">
              <a:spcBef>
                <a:spcPts val="1200"/>
              </a:spcBef>
              <a:spcAft>
                <a:spcPts val="0"/>
              </a:spcAft>
              <a:buNone/>
            </a:pPr>
            <a:r>
              <a:rPr lang="en"/>
              <a:t>-Need to advocate to supervisor/director for lower caseload if supervising a SLPA</a:t>
            </a:r>
            <a:endParaRPr/>
          </a:p>
          <a:p>
            <a:pPr marL="0" lvl="0" indent="0" algn="l" rtl="0">
              <a:spcBef>
                <a:spcPts val="1200"/>
              </a:spcBef>
              <a:spcAft>
                <a:spcPts val="0"/>
              </a:spcAft>
              <a:buNone/>
            </a:pPr>
            <a:r>
              <a:rPr lang="en"/>
              <a:t>-How are we using SLPAs as a support and not increase workload</a:t>
            </a:r>
            <a:endParaRPr/>
          </a:p>
          <a:p>
            <a:pPr marL="0" lvl="0" indent="0" algn="l" rtl="0">
              <a:spcBef>
                <a:spcPts val="2400"/>
              </a:spcBef>
              <a:spcAft>
                <a:spcPts val="0"/>
              </a:spcAft>
              <a:buClr>
                <a:schemeClr val="dk1"/>
              </a:buClr>
              <a:buSzPct val="52380"/>
              <a:buFont typeface="Arial"/>
              <a:buNone/>
            </a:pPr>
            <a:r>
              <a:rPr lang="en" sz="2100" b="1">
                <a:solidFill>
                  <a:schemeClr val="hlink"/>
                </a:solidFill>
                <a:highlight>
                  <a:srgbClr val="FFFFFF"/>
                </a:highlight>
                <a:uFill>
                  <a:noFill/>
                </a:uFill>
                <a:hlinkClick r:id="rId3"/>
              </a:rPr>
              <a:t>Survey of SLP Caseloads in Washington State Schools: Implications and Strategies for Action</a:t>
            </a:r>
            <a:endParaRPr sz="2100" b="1">
              <a:solidFill>
                <a:schemeClr val="hlink"/>
              </a:solidFill>
              <a:highlight>
                <a:srgbClr val="FFFFFF"/>
              </a:highlight>
            </a:endParaRPr>
          </a:p>
          <a:p>
            <a:pPr marL="0" lvl="0" indent="0" algn="l" rtl="0">
              <a:lnSpc>
                <a:spcPct val="100000"/>
              </a:lnSpc>
              <a:spcBef>
                <a:spcPts val="600"/>
              </a:spcBef>
              <a:spcAft>
                <a:spcPts val="0"/>
              </a:spcAft>
              <a:buClr>
                <a:schemeClr val="dk1"/>
              </a:buClr>
              <a:buSzPct val="122222"/>
              <a:buFont typeface="Arial"/>
              <a:buNone/>
            </a:pPr>
            <a:r>
              <a:rPr lang="en" sz="900">
                <a:solidFill>
                  <a:schemeClr val="hlink"/>
                </a:solidFill>
                <a:highlight>
                  <a:srgbClr val="FFFFFF"/>
                </a:highlight>
                <a:uFill>
                  <a:noFill/>
                </a:uFill>
                <a:hlinkClick r:id="rId4"/>
              </a:rPr>
              <a:t>Patricia Dowden</a:t>
            </a:r>
            <a:r>
              <a:rPr lang="en" sz="900">
                <a:solidFill>
                  <a:srgbClr val="707070"/>
                </a:solidFill>
                <a:highlight>
                  <a:srgbClr val="FFFFFF"/>
                </a:highlight>
              </a:rPr>
              <a:t>, </a:t>
            </a:r>
            <a:r>
              <a:rPr lang="en" sz="900">
                <a:solidFill>
                  <a:schemeClr val="hlink"/>
                </a:solidFill>
                <a:highlight>
                  <a:srgbClr val="FFFFFF"/>
                </a:highlight>
                <a:uFill>
                  <a:noFill/>
                </a:uFill>
                <a:hlinkClick r:id="rId4"/>
              </a:rPr>
              <a:t>Nancy Alarcon</a:t>
            </a:r>
            <a:r>
              <a:rPr lang="en" sz="900">
                <a:solidFill>
                  <a:srgbClr val="707070"/>
                </a:solidFill>
                <a:highlight>
                  <a:srgbClr val="FFFFFF"/>
                </a:highlight>
              </a:rPr>
              <a:t>, </a:t>
            </a:r>
            <a:r>
              <a:rPr lang="en" sz="900">
                <a:solidFill>
                  <a:schemeClr val="hlink"/>
                </a:solidFill>
                <a:highlight>
                  <a:srgbClr val="FFFFFF"/>
                </a:highlight>
                <a:uFill>
                  <a:noFill/>
                </a:uFill>
                <a:hlinkClick r:id="rId4"/>
              </a:rPr>
              <a:t>Teresa Vollan</a:t>
            </a:r>
            <a:r>
              <a:rPr lang="en" sz="900">
                <a:solidFill>
                  <a:srgbClr val="707070"/>
                </a:solidFill>
                <a:highlight>
                  <a:srgbClr val="FFFFFF"/>
                </a:highlight>
              </a:rPr>
              <a:t>, </a:t>
            </a:r>
            <a:r>
              <a:rPr lang="en" sz="900">
                <a:solidFill>
                  <a:schemeClr val="hlink"/>
                </a:solidFill>
                <a:highlight>
                  <a:srgbClr val="FFFFFF"/>
                </a:highlight>
                <a:uFill>
                  <a:noFill/>
                </a:uFill>
                <a:hlinkClick r:id="rId4"/>
              </a:rPr>
              <a:t>Gary D. Cumley</a:t>
            </a:r>
            <a:r>
              <a:rPr lang="en" sz="900">
                <a:solidFill>
                  <a:srgbClr val="707070"/>
                </a:solidFill>
                <a:highlight>
                  <a:srgbClr val="FFFFFF"/>
                </a:highlight>
              </a:rPr>
              <a:t>, </a:t>
            </a:r>
            <a:r>
              <a:rPr lang="en" sz="900">
                <a:solidFill>
                  <a:schemeClr val="hlink"/>
                </a:solidFill>
                <a:highlight>
                  <a:srgbClr val="FFFFFF"/>
                </a:highlight>
                <a:uFill>
                  <a:noFill/>
                </a:uFill>
                <a:hlinkClick r:id="rId4"/>
              </a:rPr>
              <a:t>Carrie M. Kuehn</a:t>
            </a:r>
            <a:r>
              <a:rPr lang="en" sz="900">
                <a:solidFill>
                  <a:srgbClr val="707070"/>
                </a:solidFill>
                <a:highlight>
                  <a:srgbClr val="FFFFFF"/>
                </a:highlight>
              </a:rPr>
              <a:t> and </a:t>
            </a:r>
            <a:r>
              <a:rPr lang="en" sz="900">
                <a:solidFill>
                  <a:schemeClr val="hlink"/>
                </a:solidFill>
                <a:highlight>
                  <a:srgbClr val="FFFFFF"/>
                </a:highlight>
                <a:uFill>
                  <a:noFill/>
                </a:uFill>
                <a:hlinkClick r:id="rId4"/>
              </a:rPr>
              <a:t>Dagmar Amtmann</a:t>
            </a:r>
            <a:endParaRPr sz="900">
              <a:solidFill>
                <a:schemeClr val="hlink"/>
              </a:solidFill>
              <a:highlight>
                <a:srgbClr val="FFFFFF"/>
              </a:highlight>
            </a:endParaRPr>
          </a:p>
          <a:p>
            <a:pPr marL="0" lvl="0" indent="0" algn="l" rtl="0">
              <a:spcBef>
                <a:spcPts val="0"/>
              </a:spcBef>
              <a:spcAft>
                <a:spcPts val="0"/>
              </a:spcAft>
              <a:buClr>
                <a:schemeClr val="dk1"/>
              </a:buClr>
              <a:buSzPct val="122222"/>
              <a:buFont typeface="Arial"/>
              <a:buNone/>
            </a:pPr>
            <a:r>
              <a:rPr lang="en" sz="900">
                <a:solidFill>
                  <a:schemeClr val="dk1"/>
                </a:solidFill>
                <a:highlight>
                  <a:srgbClr val="FFFFFF"/>
                </a:highlight>
                <a:uFill>
                  <a:noFill/>
                </a:uFill>
                <a:hlinkClick r:id="rId5">
                  <a:extLst>
                    <a:ext uri="{A12FA001-AC4F-418D-AE19-62706E023703}">
                      <ahyp:hlinkClr xmlns:ahyp="http://schemas.microsoft.com/office/drawing/2018/hyperlinkcolor" val="tx"/>
                    </a:ext>
                  </a:extLst>
                </a:hlinkClick>
              </a:rPr>
              <a:t>https://doi.org/10.1044/0161-1461(2006/013)</a:t>
            </a:r>
            <a:endParaRPr sz="900">
              <a:solidFill>
                <a:schemeClr val="dk1"/>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Donna Bryant</a:t>
            </a:r>
            <a:endParaRPr/>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Financial Disclosure: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Receives a salary from Spotsylvania County Schools where employed full-time as Related Service Coordinator.</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Discounted conference rate from SHAV for being a presenter</a:t>
            </a:r>
            <a:br>
              <a:rPr lang="en">
                <a:solidFill>
                  <a:schemeClr val="dk1"/>
                </a:solidFill>
              </a:rPr>
            </a:br>
            <a:endParaRPr>
              <a:solidFill>
                <a:schemeClr val="dk1"/>
              </a:solidFill>
            </a:endParaRPr>
          </a:p>
          <a:p>
            <a:pPr marL="0" lvl="0" indent="0" algn="l" rtl="0">
              <a:spcBef>
                <a:spcPts val="0"/>
              </a:spcBef>
              <a:spcAft>
                <a:spcPts val="0"/>
              </a:spcAft>
              <a:buNone/>
            </a:pPr>
            <a:r>
              <a:rPr lang="en">
                <a:solidFill>
                  <a:schemeClr val="dk1"/>
                </a:solidFill>
              </a:rPr>
              <a:t>Nonfinancial Disclosures:</a:t>
            </a:r>
            <a:endParaRPr>
              <a:solidFill>
                <a:schemeClr val="dk1"/>
              </a:solidFill>
            </a:endParaRPr>
          </a:p>
          <a:p>
            <a:pPr marL="457200" lvl="0" indent="-387350" algn="l" rtl="0">
              <a:spcBef>
                <a:spcPts val="0"/>
              </a:spcBef>
              <a:spcAft>
                <a:spcPts val="0"/>
              </a:spcAft>
              <a:buClr>
                <a:schemeClr val="dk1"/>
              </a:buClr>
              <a:buSzPts val="2500"/>
              <a:buChar char="●"/>
            </a:pPr>
            <a:r>
              <a:rPr lang="en">
                <a:solidFill>
                  <a:schemeClr val="dk1"/>
                </a:solidFill>
              </a:rPr>
              <a:t>Current Past President of SHAV</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sz="11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SLPAs - Adapt &amp; Manage</a:t>
            </a:r>
            <a:endParaRPr/>
          </a:p>
        </p:txBody>
      </p:sp>
      <p:sp>
        <p:nvSpPr>
          <p:cNvPr id="189" name="Google Shape;189;p32"/>
          <p:cNvSpPr txBox="1">
            <a:spLocks noGrp="1"/>
          </p:cNvSpPr>
          <p:nvPr>
            <p:ph type="body" idx="1"/>
          </p:nvPr>
        </p:nvSpPr>
        <p:spPr>
          <a:xfrm>
            <a:off x="311700" y="1147225"/>
            <a:ext cx="8520600" cy="3354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chemeClr val="dk1"/>
                </a:solidFill>
              </a:rPr>
              <a:t>Did you know ASHA provides the following for SLPAs and supervisors? </a:t>
            </a:r>
            <a:endParaRPr>
              <a:solidFill>
                <a:schemeClr val="dk1"/>
              </a:solidFill>
            </a:endParaRPr>
          </a:p>
          <a:p>
            <a:pPr marL="0" lvl="0" indent="0" algn="l" rtl="0">
              <a:spcBef>
                <a:spcPts val="0"/>
              </a:spcBef>
              <a:spcAft>
                <a:spcPts val="0"/>
              </a:spcAft>
              <a:buNone/>
            </a:pPr>
            <a:endParaRPr>
              <a:solidFill>
                <a:schemeClr val="dk1"/>
              </a:solidFill>
            </a:endParaRPr>
          </a:p>
          <a:p>
            <a:pPr marL="457200" lvl="0" indent="-342900" algn="l" rtl="0">
              <a:spcBef>
                <a:spcPts val="0"/>
              </a:spcBef>
              <a:spcAft>
                <a:spcPts val="0"/>
              </a:spcAft>
              <a:buClr>
                <a:schemeClr val="dk1"/>
              </a:buClr>
              <a:buSzPts val="1800"/>
              <a:buChar char="●"/>
            </a:pPr>
            <a:r>
              <a:rPr lang="en" u="sng">
                <a:solidFill>
                  <a:schemeClr val="hlink"/>
                </a:solidFill>
                <a:hlinkClick r:id="rId3"/>
              </a:rPr>
              <a:t>Code of Conduct </a:t>
            </a:r>
            <a:endParaRPr>
              <a:solidFill>
                <a:schemeClr val="dk1"/>
              </a:solidFill>
            </a:endParaRPr>
          </a:p>
          <a:p>
            <a:pPr marL="457200" lvl="0" indent="-342900" algn="l" rtl="0">
              <a:spcBef>
                <a:spcPts val="0"/>
              </a:spcBef>
              <a:spcAft>
                <a:spcPts val="0"/>
              </a:spcAft>
              <a:buSzPts val="1800"/>
              <a:buChar char="●"/>
            </a:pPr>
            <a:r>
              <a:rPr lang="en" u="sng">
                <a:solidFill>
                  <a:schemeClr val="hlink"/>
                </a:solidFill>
                <a:hlinkClick r:id="rId4"/>
              </a:rPr>
              <a:t>Scope of Practice</a:t>
            </a:r>
            <a:r>
              <a:rPr lang="en"/>
              <a:t> </a:t>
            </a:r>
            <a:endParaRPr/>
          </a:p>
          <a:p>
            <a:pPr marL="457200" lvl="0" indent="-342900" algn="l" rtl="0">
              <a:spcBef>
                <a:spcPts val="0"/>
              </a:spcBef>
              <a:spcAft>
                <a:spcPts val="0"/>
              </a:spcAft>
              <a:buSzPts val="1800"/>
              <a:buChar char="●"/>
            </a:pPr>
            <a:r>
              <a:rPr lang="en" u="sng">
                <a:solidFill>
                  <a:schemeClr val="hlink"/>
                </a:solidFill>
                <a:hlinkClick r:id="rId5"/>
              </a:rPr>
              <a:t>Issues in Ethics</a:t>
            </a:r>
            <a:endParaRPr/>
          </a:p>
          <a:p>
            <a:pPr marL="457200" lvl="0" indent="-342900" algn="l" rtl="0">
              <a:spcBef>
                <a:spcPts val="0"/>
              </a:spcBef>
              <a:spcAft>
                <a:spcPts val="0"/>
              </a:spcAft>
              <a:buSzPts val="1800"/>
              <a:buChar char="●"/>
            </a:pPr>
            <a:r>
              <a:rPr lang="en" u="sng">
                <a:solidFill>
                  <a:schemeClr val="hlink"/>
                </a:solidFill>
                <a:hlinkClick r:id="rId6"/>
              </a:rPr>
              <a:t>Virginia Requirements for SLPA</a:t>
            </a:r>
            <a:endParaRPr/>
          </a:p>
          <a:p>
            <a:pPr marL="457200" lvl="0" indent="-342900" algn="l" rtl="0">
              <a:spcBef>
                <a:spcPts val="0"/>
              </a:spcBef>
              <a:spcAft>
                <a:spcPts val="0"/>
              </a:spcAft>
              <a:buSzPts val="1800"/>
              <a:buChar char="●"/>
            </a:pPr>
            <a:r>
              <a:rPr lang="en" u="sng">
                <a:solidFill>
                  <a:schemeClr val="hlink"/>
                </a:solidFill>
                <a:hlinkClick r:id="rId7"/>
              </a:rPr>
              <a:t>SLPA Supervision</a:t>
            </a:r>
            <a:endParaRPr/>
          </a:p>
          <a:p>
            <a:pPr marL="914400" lvl="1" indent="-317500" algn="l" rtl="0">
              <a:spcBef>
                <a:spcPts val="0"/>
              </a:spcBef>
              <a:spcAft>
                <a:spcPts val="0"/>
              </a:spcAft>
              <a:buSzPts val="1400"/>
              <a:buChar char="○"/>
            </a:pPr>
            <a:r>
              <a:rPr lang="en" sz="1200" i="1">
                <a:solidFill>
                  <a:srgbClr val="6E6259"/>
                </a:solidFill>
                <a:highlight>
                  <a:srgbClr val="FFFFFF"/>
                </a:highlight>
              </a:rPr>
              <a:t>Telesupervision </a:t>
            </a:r>
            <a:r>
              <a:rPr lang="en" sz="1200">
                <a:solidFill>
                  <a:srgbClr val="6E6259"/>
                </a:solidFill>
                <a:highlight>
                  <a:srgbClr val="FFFFFF"/>
                </a:highlight>
              </a:rPr>
              <a:t>occurs when a qualified professional observes, from a distance, the delivery of services and provides feedback or assistance as needed. With telesupervision, the SLP can view and communicate with the patient and SLPA in real time via telecommunication software (e.g., virtual platforms), webcam, telephone, and similar devices and services to supervise the SLPA. This enables the SLP to give immediate feedback. Telesupervision does not include reviewing a recorded session later. </a:t>
            </a:r>
            <a:endParaRPr sz="1200">
              <a:solidFill>
                <a:srgbClr val="6E6259"/>
              </a:solidFill>
              <a:highlight>
                <a:srgbClr val="FFFFFF"/>
              </a:highlight>
            </a:endParaRPr>
          </a:p>
          <a:p>
            <a:pPr marL="457200" lvl="0" indent="0" algn="l" rtl="0">
              <a:spcBef>
                <a:spcPts val="0"/>
              </a:spcBef>
              <a:spcAft>
                <a:spcPts val="0"/>
              </a:spcAft>
              <a:buNone/>
            </a:pPr>
            <a:endParaRPr sz="1200">
              <a:solidFill>
                <a:srgbClr val="6E6259"/>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SLPAs - Adapt and Manage</a:t>
            </a:r>
            <a:endParaRPr/>
          </a:p>
        </p:txBody>
      </p:sp>
      <p:sp>
        <p:nvSpPr>
          <p:cNvPr id="195" name="Google Shape;195;p33"/>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t>First:</a:t>
            </a:r>
            <a:endParaRPr sz="2000" b="1"/>
          </a:p>
          <a:p>
            <a:pPr marL="457200" lvl="0" indent="-355600" algn="l" rtl="0">
              <a:spcBef>
                <a:spcPts val="1200"/>
              </a:spcBef>
              <a:spcAft>
                <a:spcPts val="0"/>
              </a:spcAft>
              <a:buSzPts val="2000"/>
              <a:buChar char="●"/>
            </a:pPr>
            <a:r>
              <a:rPr lang="en" sz="2000"/>
              <a:t>Consider hiring options</a:t>
            </a:r>
            <a:endParaRPr sz="2000"/>
          </a:p>
          <a:p>
            <a:pPr marL="457200" lvl="0" indent="-355600" algn="l" rtl="0">
              <a:spcBef>
                <a:spcPts val="0"/>
              </a:spcBef>
              <a:spcAft>
                <a:spcPts val="0"/>
              </a:spcAft>
              <a:buSzPts val="2000"/>
              <a:buChar char="●"/>
            </a:pPr>
            <a:r>
              <a:rPr lang="en" sz="2000"/>
              <a:t>Hire SLPAs that fit need</a:t>
            </a:r>
            <a:endParaRPr sz="2000"/>
          </a:p>
          <a:p>
            <a:pPr marL="457200" lvl="0" indent="-355600" algn="l" rtl="0">
              <a:spcBef>
                <a:spcPts val="0"/>
              </a:spcBef>
              <a:spcAft>
                <a:spcPts val="0"/>
              </a:spcAft>
              <a:buSzPts val="2000"/>
              <a:buChar char="●"/>
            </a:pPr>
            <a:r>
              <a:rPr lang="en" sz="2000"/>
              <a:t>Consider placement options</a:t>
            </a:r>
            <a:endParaRPr sz="2000"/>
          </a:p>
          <a:p>
            <a:pPr marL="457200" lvl="0" indent="-355600" algn="l" rtl="0">
              <a:spcBef>
                <a:spcPts val="0"/>
              </a:spcBef>
              <a:spcAft>
                <a:spcPts val="0"/>
              </a:spcAft>
              <a:buSzPts val="2000"/>
              <a:buChar char="●"/>
            </a:pPr>
            <a:r>
              <a:rPr lang="en" sz="2000"/>
              <a:t>Prepare supervisors</a:t>
            </a:r>
            <a:endParaRPr sz="2000"/>
          </a:p>
          <a:p>
            <a:pPr marL="457200" lvl="0" indent="-355600" algn="l" rtl="0">
              <a:spcBef>
                <a:spcPts val="0"/>
              </a:spcBef>
              <a:spcAft>
                <a:spcPts val="0"/>
              </a:spcAft>
              <a:buSzPts val="2000"/>
              <a:buChar char="●"/>
            </a:pPr>
            <a:r>
              <a:rPr lang="en" sz="2000"/>
              <a:t>Plan for following state guidelines</a:t>
            </a:r>
            <a:endParaRPr sz="2000"/>
          </a:p>
        </p:txBody>
      </p:sp>
      <p:sp>
        <p:nvSpPr>
          <p:cNvPr id="196" name="Google Shape;196;p33"/>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t>Then:</a:t>
            </a:r>
            <a:endParaRPr sz="2000"/>
          </a:p>
          <a:p>
            <a:pPr marL="457200" lvl="0" indent="-355600" algn="l" rtl="0">
              <a:spcBef>
                <a:spcPts val="1200"/>
              </a:spcBef>
              <a:spcAft>
                <a:spcPts val="0"/>
              </a:spcAft>
              <a:buSzPts val="2000"/>
              <a:buChar char="●"/>
            </a:pPr>
            <a:r>
              <a:rPr lang="en" sz="2000"/>
              <a:t>Provide training</a:t>
            </a:r>
            <a:endParaRPr sz="2000"/>
          </a:p>
          <a:p>
            <a:pPr marL="914400" lvl="1" indent="-355600" algn="l" rtl="0">
              <a:spcBef>
                <a:spcPts val="0"/>
              </a:spcBef>
              <a:spcAft>
                <a:spcPts val="0"/>
              </a:spcAft>
              <a:buSzPts val="2000"/>
              <a:buChar char="○"/>
            </a:pPr>
            <a:r>
              <a:rPr lang="en" sz="2000"/>
              <a:t>Establish procedures</a:t>
            </a:r>
            <a:endParaRPr sz="2000"/>
          </a:p>
          <a:p>
            <a:pPr marL="914400" lvl="1" indent="-355600" algn="l" rtl="0">
              <a:spcBef>
                <a:spcPts val="0"/>
              </a:spcBef>
              <a:spcAft>
                <a:spcPts val="0"/>
              </a:spcAft>
              <a:buSzPts val="2000"/>
              <a:buChar char="○"/>
            </a:pPr>
            <a:r>
              <a:rPr lang="en" sz="2000"/>
              <a:t>Have written referents</a:t>
            </a:r>
            <a:endParaRPr sz="2000"/>
          </a:p>
          <a:p>
            <a:pPr marL="457200" lvl="0" indent="-355600" algn="l" rtl="0">
              <a:spcBef>
                <a:spcPts val="0"/>
              </a:spcBef>
              <a:spcAft>
                <a:spcPts val="0"/>
              </a:spcAft>
              <a:buSzPts val="2000"/>
              <a:buChar char="●"/>
            </a:pPr>
            <a:r>
              <a:rPr lang="en" sz="2000"/>
              <a:t>Support supervisors</a:t>
            </a:r>
            <a:endParaRPr sz="2000"/>
          </a:p>
          <a:p>
            <a:pPr marL="914400" lvl="1" indent="-355600" algn="l" rtl="0">
              <a:spcBef>
                <a:spcPts val="0"/>
              </a:spcBef>
              <a:spcAft>
                <a:spcPts val="0"/>
              </a:spcAft>
              <a:buSzPts val="2000"/>
              <a:buChar char="○"/>
            </a:pPr>
            <a:r>
              <a:rPr lang="en" sz="2000"/>
              <a:t>Training</a:t>
            </a:r>
            <a:endParaRPr sz="2000"/>
          </a:p>
          <a:p>
            <a:pPr marL="914400" lvl="1" indent="-355600" algn="l" rtl="0">
              <a:spcBef>
                <a:spcPts val="0"/>
              </a:spcBef>
              <a:spcAft>
                <a:spcPts val="0"/>
              </a:spcAft>
              <a:buSzPts val="2000"/>
              <a:buChar char="○"/>
            </a:pPr>
            <a:r>
              <a:rPr lang="en" sz="2000"/>
              <a:t>Templates</a:t>
            </a:r>
            <a:endParaRPr sz="2000"/>
          </a:p>
          <a:p>
            <a:pPr marL="457200" lvl="0" indent="-355600" algn="l" rtl="0">
              <a:spcBef>
                <a:spcPts val="0"/>
              </a:spcBef>
              <a:spcAft>
                <a:spcPts val="0"/>
              </a:spcAft>
              <a:buSzPts val="2000"/>
              <a:buChar char="●"/>
            </a:pPr>
            <a:r>
              <a:rPr lang="en" sz="2000"/>
              <a:t>Support SLPAs</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Communication Needs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lnSpc>
                <a:spcPct val="115000"/>
              </a:lnSpc>
              <a:spcBef>
                <a:spcPts val="0"/>
              </a:spcBef>
              <a:spcAft>
                <a:spcPts val="0"/>
              </a:spcAft>
              <a:buNone/>
            </a:pPr>
            <a:r>
              <a:rPr lang="en"/>
              <a:t>Communication Needs - Influencing Factors</a:t>
            </a:r>
            <a:endParaRPr/>
          </a:p>
        </p:txBody>
      </p:sp>
      <p:sp>
        <p:nvSpPr>
          <p:cNvPr id="207" name="Google Shape;207;p3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55000" lnSpcReduction="20000"/>
          </a:bodyPr>
          <a:lstStyle/>
          <a:p>
            <a:pPr marL="457200" lvl="0" indent="-301942" algn="l" rtl="0">
              <a:spcBef>
                <a:spcPts val="0"/>
              </a:spcBef>
              <a:spcAft>
                <a:spcPts val="0"/>
              </a:spcAft>
              <a:buSzPct val="116666"/>
              <a:buChar char="●"/>
            </a:pPr>
            <a:r>
              <a:rPr lang="en">
                <a:solidFill>
                  <a:srgbClr val="212121"/>
                </a:solidFill>
                <a:highlight>
                  <a:srgbClr val="FFFFFF"/>
                </a:highlight>
                <a:latin typeface="Cambria"/>
                <a:ea typeface="Cambria"/>
                <a:cs typeface="Cambria"/>
                <a:sym typeface="Cambria"/>
              </a:rPr>
              <a:t>Childcare enrollment and child care availability decreased</a:t>
            </a:r>
            <a:endParaRPr>
              <a:solidFill>
                <a:srgbClr val="212121"/>
              </a:solidFill>
              <a:highlight>
                <a:srgbClr val="FFFFFF"/>
              </a:highlight>
              <a:latin typeface="Cambria"/>
              <a:ea typeface="Cambria"/>
              <a:cs typeface="Cambria"/>
              <a:sym typeface="Cambria"/>
            </a:endParaRPr>
          </a:p>
          <a:p>
            <a:pPr marL="457200" lvl="0" indent="0" algn="l" rtl="0">
              <a:spcBef>
                <a:spcPts val="0"/>
              </a:spcBef>
              <a:spcAft>
                <a:spcPts val="0"/>
              </a:spcAft>
              <a:buNone/>
            </a:pPr>
            <a:endParaRPr sz="2850">
              <a:solidFill>
                <a:srgbClr val="212121"/>
              </a:solidFill>
              <a:highlight>
                <a:srgbClr val="FFFFFF"/>
              </a:highlight>
              <a:latin typeface="Cambria"/>
              <a:ea typeface="Cambria"/>
              <a:cs typeface="Cambria"/>
              <a:sym typeface="Cambria"/>
            </a:endParaRPr>
          </a:p>
          <a:p>
            <a:pPr marL="914400" lvl="1" indent="-328136" algn="l" rtl="0">
              <a:spcBef>
                <a:spcPts val="0"/>
              </a:spcBef>
              <a:spcAft>
                <a:spcPts val="0"/>
              </a:spcAft>
              <a:buSzPct val="100000"/>
              <a:buChar char="○"/>
            </a:pPr>
            <a:r>
              <a:rPr lang="en" sz="2850">
                <a:solidFill>
                  <a:srgbClr val="212121"/>
                </a:solidFill>
                <a:highlight>
                  <a:srgbClr val="FFFFFF"/>
                </a:highlight>
                <a:latin typeface="Cambria"/>
                <a:ea typeface="Cambria"/>
                <a:cs typeface="Cambria"/>
                <a:sym typeface="Cambria"/>
              </a:rPr>
              <a:t>90% of brain development occurs before kindergarten</a:t>
            </a:r>
            <a:endParaRPr sz="2850">
              <a:solidFill>
                <a:srgbClr val="212121"/>
              </a:solidFill>
              <a:highlight>
                <a:srgbClr val="FFFFFF"/>
              </a:highlight>
              <a:latin typeface="Cambria"/>
              <a:ea typeface="Cambria"/>
              <a:cs typeface="Cambria"/>
              <a:sym typeface="Cambria"/>
            </a:endParaRPr>
          </a:p>
          <a:p>
            <a:pPr marL="914400" lvl="1" indent="-328136" algn="l" rtl="0">
              <a:spcBef>
                <a:spcPts val="0"/>
              </a:spcBef>
              <a:spcAft>
                <a:spcPts val="0"/>
              </a:spcAft>
              <a:buClr>
                <a:srgbClr val="212121"/>
              </a:buClr>
              <a:buSzPct val="100000"/>
              <a:buFont typeface="Cambria"/>
              <a:buChar char="○"/>
            </a:pPr>
            <a:r>
              <a:rPr lang="en" sz="2850">
                <a:solidFill>
                  <a:srgbClr val="212121"/>
                </a:solidFill>
                <a:highlight>
                  <a:srgbClr val="FFFFFF"/>
                </a:highlight>
                <a:latin typeface="Cambria"/>
                <a:ea typeface="Cambria"/>
                <a:cs typeface="Cambria"/>
                <a:sym typeface="Cambria"/>
              </a:rPr>
              <a:t>Enrollment in state pre-k programs dropped for the first time in two decades (2020-2021)</a:t>
            </a:r>
            <a:endParaRPr sz="2850">
              <a:solidFill>
                <a:srgbClr val="212121"/>
              </a:solidFill>
              <a:highlight>
                <a:srgbClr val="FFFFFF"/>
              </a:highlight>
              <a:latin typeface="Cambria"/>
              <a:ea typeface="Cambria"/>
              <a:cs typeface="Cambria"/>
              <a:sym typeface="Cambria"/>
            </a:endParaRPr>
          </a:p>
          <a:p>
            <a:pPr marL="914400" lvl="1" indent="-328136" algn="l" rtl="0">
              <a:spcBef>
                <a:spcPts val="0"/>
              </a:spcBef>
              <a:spcAft>
                <a:spcPts val="0"/>
              </a:spcAft>
              <a:buClr>
                <a:srgbClr val="212121"/>
              </a:buClr>
              <a:buSzPct val="100000"/>
              <a:buFont typeface="Cambria"/>
              <a:buChar char="○"/>
            </a:pPr>
            <a:r>
              <a:rPr lang="en" sz="2850">
                <a:solidFill>
                  <a:srgbClr val="212121"/>
                </a:solidFill>
                <a:highlight>
                  <a:srgbClr val="FFFFFF"/>
                </a:highlight>
                <a:latin typeface="Cambria"/>
                <a:ea typeface="Cambria"/>
                <a:cs typeface="Cambria"/>
                <a:sym typeface="Cambria"/>
              </a:rPr>
              <a:t>More children than usual will be entering the classroom learning setting for the first time </a:t>
            </a:r>
            <a:endParaRPr sz="2850">
              <a:solidFill>
                <a:srgbClr val="212121"/>
              </a:solidFill>
              <a:highlight>
                <a:srgbClr val="FFFFFF"/>
              </a:highlight>
              <a:latin typeface="Cambria"/>
              <a:ea typeface="Cambria"/>
              <a:cs typeface="Cambria"/>
              <a:sym typeface="Cambria"/>
            </a:endParaRPr>
          </a:p>
          <a:p>
            <a:pPr marL="914400" lvl="1" indent="-328136" algn="l" rtl="0">
              <a:spcBef>
                <a:spcPts val="0"/>
              </a:spcBef>
              <a:spcAft>
                <a:spcPts val="0"/>
              </a:spcAft>
              <a:buClr>
                <a:srgbClr val="212121"/>
              </a:buClr>
              <a:buSzPct val="100000"/>
              <a:buFont typeface="Cambria"/>
              <a:buChar char="○"/>
            </a:pPr>
            <a:r>
              <a:rPr lang="en" sz="2850">
                <a:solidFill>
                  <a:srgbClr val="212121"/>
                </a:solidFill>
                <a:highlight>
                  <a:srgbClr val="FFFFFF"/>
                </a:highlight>
                <a:latin typeface="Cambria"/>
                <a:ea typeface="Cambria"/>
                <a:cs typeface="Cambria"/>
                <a:sym typeface="Cambria"/>
              </a:rPr>
              <a:t>Fewer children have been receiving early intervention services </a:t>
            </a:r>
            <a:endParaRPr sz="2850">
              <a:solidFill>
                <a:srgbClr val="212121"/>
              </a:solidFill>
              <a:highlight>
                <a:srgbClr val="FFFFFF"/>
              </a:highlight>
              <a:latin typeface="Cambria"/>
              <a:ea typeface="Cambria"/>
              <a:cs typeface="Cambria"/>
              <a:sym typeface="Cambria"/>
            </a:endParaRPr>
          </a:p>
          <a:p>
            <a:pPr marL="914400" lvl="1" indent="-328136" algn="l" rtl="0">
              <a:spcBef>
                <a:spcPts val="0"/>
              </a:spcBef>
              <a:spcAft>
                <a:spcPts val="0"/>
              </a:spcAft>
              <a:buClr>
                <a:srgbClr val="212121"/>
              </a:buClr>
              <a:buSzPct val="100000"/>
              <a:buFont typeface="Cambria"/>
              <a:buChar char="○"/>
            </a:pPr>
            <a:r>
              <a:rPr lang="en" sz="2850">
                <a:solidFill>
                  <a:srgbClr val="212121"/>
                </a:solidFill>
                <a:highlight>
                  <a:srgbClr val="FFFFFF"/>
                </a:highlight>
                <a:latin typeface="Cambria"/>
                <a:ea typeface="Cambria"/>
                <a:cs typeface="Cambria"/>
                <a:sym typeface="Cambria"/>
              </a:rPr>
              <a:t>Uptick in referrals in elementary schools in the next few years</a:t>
            </a:r>
            <a:endParaRPr sz="2850">
              <a:solidFill>
                <a:srgbClr val="212121"/>
              </a:solidFill>
              <a:highlight>
                <a:srgbClr val="FFFFFF"/>
              </a:highlight>
              <a:latin typeface="Cambria"/>
              <a:ea typeface="Cambria"/>
              <a:cs typeface="Cambria"/>
              <a:sym typeface="Cambria"/>
            </a:endParaRPr>
          </a:p>
          <a:p>
            <a:pPr marL="0" lvl="0" indent="0" algn="l" rtl="0">
              <a:spcBef>
                <a:spcPts val="0"/>
              </a:spcBef>
              <a:spcAft>
                <a:spcPts val="0"/>
              </a:spcAft>
              <a:buNone/>
            </a:pPr>
            <a:endParaRPr>
              <a:solidFill>
                <a:srgbClr val="212121"/>
              </a:solidFill>
              <a:highlight>
                <a:srgbClr val="FFFFFF"/>
              </a:highlight>
              <a:latin typeface="Cambria"/>
              <a:ea typeface="Cambria"/>
              <a:cs typeface="Cambria"/>
              <a:sym typeface="Cambria"/>
            </a:endParaRPr>
          </a:p>
          <a:p>
            <a:pPr marL="0" lvl="0" indent="0" algn="l" rtl="0">
              <a:spcBef>
                <a:spcPts val="0"/>
              </a:spcBef>
              <a:spcAft>
                <a:spcPts val="0"/>
              </a:spcAft>
              <a:buNone/>
            </a:pPr>
            <a:r>
              <a:rPr lang="en" sz="1800" u="sng">
                <a:solidFill>
                  <a:schemeClr val="hlink"/>
                </a:solidFill>
                <a:highlight>
                  <a:srgbClr val="FFFFFF"/>
                </a:highlight>
                <a:latin typeface="Cambria"/>
                <a:ea typeface="Cambria"/>
                <a:cs typeface="Cambria"/>
                <a:sym typeface="Cambria"/>
                <a:hlinkClick r:id="rId3"/>
              </a:rPr>
              <a:t>https://www.ffyf.org/resources/2022/09/how-has-covid-19-impacted-infants-and-toddlers-social-development/</a:t>
            </a:r>
            <a:endParaRPr>
              <a:solidFill>
                <a:srgbClr val="212121"/>
              </a:solidFill>
              <a:highlight>
                <a:srgbClr val="FFFFFF"/>
              </a:highlight>
              <a:latin typeface="Cambria"/>
              <a:ea typeface="Cambria"/>
              <a:cs typeface="Cambria"/>
              <a:sym typeface="Cambria"/>
            </a:endParaRPr>
          </a:p>
          <a:p>
            <a:pPr marL="0" lvl="0" indent="0" algn="l" rtl="0">
              <a:spcBef>
                <a:spcPts val="0"/>
              </a:spcBef>
              <a:spcAft>
                <a:spcPts val="0"/>
              </a:spcAft>
              <a:buNone/>
            </a:pPr>
            <a:endParaRPr sz="2187">
              <a:solidFill>
                <a:srgbClr val="212121"/>
              </a:solidFill>
              <a:highlight>
                <a:srgbClr val="FFFFFF"/>
              </a:highlight>
              <a:latin typeface="Cambria"/>
              <a:ea typeface="Cambria"/>
              <a:cs typeface="Cambria"/>
              <a:sym typeface="Cambria"/>
            </a:endParaRPr>
          </a:p>
          <a:p>
            <a:pPr marL="0" lvl="0" indent="0" algn="l" rtl="0">
              <a:spcBef>
                <a:spcPts val="0"/>
              </a:spcBef>
              <a:spcAft>
                <a:spcPts val="0"/>
              </a:spcAft>
              <a:buNone/>
            </a:pPr>
            <a:r>
              <a:rPr lang="en" sz="1387" u="sng">
                <a:solidFill>
                  <a:schemeClr val="accent5"/>
                </a:solidFill>
                <a:highlight>
                  <a:schemeClr val="lt1"/>
                </a:highlight>
                <a:latin typeface="Cambria"/>
                <a:ea typeface="Cambria"/>
                <a:cs typeface="Cambria"/>
                <a:sym typeface="Cambria"/>
                <a:hlinkClick r:id="rId4">
                  <a:extLst>
                    <a:ext uri="{A12FA001-AC4F-418D-AE19-62706E023703}">
                      <ahyp:hlinkClr xmlns:ahyp="http://schemas.microsoft.com/office/drawing/2018/hyperlinkcolor" val="tx"/>
                    </a:ext>
                  </a:extLst>
                </a:hlinkClick>
              </a:rPr>
              <a:t>(</a:t>
            </a:r>
            <a:r>
              <a:rPr lang="en" sz="1187" u="sng">
                <a:solidFill>
                  <a:schemeClr val="accent5"/>
                </a:solidFill>
                <a:highlight>
                  <a:schemeClr val="lt1"/>
                </a:highlight>
                <a:latin typeface="Roboto"/>
                <a:ea typeface="Roboto"/>
                <a:cs typeface="Roboto"/>
                <a:sym typeface="Roboto"/>
                <a:hlinkClick r:id="rId4">
                  <a:extLst>
                    <a:ext uri="{A12FA001-AC4F-418D-AE19-62706E023703}">
                      <ahyp:hlinkClr xmlns:ahyp="http://schemas.microsoft.com/office/drawing/2018/hyperlinkcolor" val="tx"/>
                    </a:ext>
                  </a:extLst>
                </a:hlinkClick>
              </a:rPr>
              <a:t>Wallace LE, Lippard C, Molthen FM, Choi JY, Rouse H. A Disruption, Not an Interruption: The Impact of COVID-19 on Child Care in Iowa. Child Youth Care Forum. 2023 Mar 13:1-21. doi: 10.1007/s10566-023-09739-8. Epub ahead of print. Erratum in: Child Youth Care Forum. 2023 Apr 4;:1. PMID: 37360763; PMCID: PMC10009341)</a:t>
            </a:r>
            <a:endParaRPr sz="1487">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a:solidFill>
                <a:srgbClr val="212121"/>
              </a:solidFill>
              <a:highlight>
                <a:srgbClr val="FFFFFF"/>
              </a:highlight>
              <a:latin typeface="Cambria"/>
              <a:ea typeface="Cambria"/>
              <a:cs typeface="Cambria"/>
              <a:sym typeface="Cambria"/>
            </a:endParaRPr>
          </a:p>
          <a:p>
            <a:pPr marL="0" lvl="0" indent="0" algn="l" rtl="0">
              <a:spcBef>
                <a:spcPts val="0"/>
              </a:spcBef>
              <a:spcAft>
                <a:spcPts val="0"/>
              </a:spcAft>
              <a:buNone/>
            </a:pPr>
            <a:endParaRPr>
              <a:solidFill>
                <a:srgbClr val="212121"/>
              </a:solidFill>
              <a:highlight>
                <a:srgbClr val="FFFFFF"/>
              </a:highlight>
              <a:latin typeface="Cambria"/>
              <a:ea typeface="Cambria"/>
              <a:cs typeface="Cambria"/>
              <a:sym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lnSpc>
                <a:spcPct val="115000"/>
              </a:lnSpc>
              <a:spcBef>
                <a:spcPts val="0"/>
              </a:spcBef>
              <a:spcAft>
                <a:spcPts val="0"/>
              </a:spcAft>
              <a:buNone/>
            </a:pPr>
            <a:r>
              <a:rPr lang="en"/>
              <a:t>Communication Needs - Influencing Factors</a:t>
            </a:r>
            <a:endParaRPr/>
          </a:p>
        </p:txBody>
      </p:sp>
      <p:sp>
        <p:nvSpPr>
          <p:cNvPr id="213" name="Google Shape;213;p3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62500" lnSpcReduction="20000"/>
          </a:bodyPr>
          <a:lstStyle/>
          <a:p>
            <a:pPr marL="457200" lvl="0" indent="-341709" algn="l" rtl="0">
              <a:spcBef>
                <a:spcPts val="0"/>
              </a:spcBef>
              <a:spcAft>
                <a:spcPts val="0"/>
              </a:spcAft>
              <a:buSzPct val="100000"/>
              <a:buChar char="●"/>
            </a:pPr>
            <a:r>
              <a:rPr lang="en" sz="2850">
                <a:solidFill>
                  <a:srgbClr val="212121"/>
                </a:solidFill>
                <a:highlight>
                  <a:srgbClr val="FFFFFF"/>
                </a:highlight>
                <a:latin typeface="Cambria"/>
                <a:ea typeface="Cambria"/>
                <a:cs typeface="Cambria"/>
                <a:sym typeface="Cambria"/>
              </a:rPr>
              <a:t>Number of conversations but also number of different communication partners</a:t>
            </a:r>
            <a:endParaRPr sz="2850">
              <a:solidFill>
                <a:srgbClr val="212121"/>
              </a:solidFill>
              <a:highlight>
                <a:srgbClr val="FFFFFF"/>
              </a:highlight>
              <a:latin typeface="Cambria"/>
              <a:ea typeface="Cambria"/>
              <a:cs typeface="Cambria"/>
              <a:sym typeface="Cambria"/>
            </a:endParaRPr>
          </a:p>
          <a:p>
            <a:pPr marL="457200" lvl="0" indent="0" algn="l" rtl="0">
              <a:spcBef>
                <a:spcPts val="0"/>
              </a:spcBef>
              <a:spcAft>
                <a:spcPts val="0"/>
              </a:spcAft>
              <a:buNone/>
            </a:pPr>
            <a:endParaRPr>
              <a:solidFill>
                <a:srgbClr val="212121"/>
              </a:solidFill>
              <a:highlight>
                <a:srgbClr val="FFFFFF"/>
              </a:highlight>
              <a:latin typeface="Cambria"/>
              <a:ea typeface="Cambria"/>
              <a:cs typeface="Cambria"/>
              <a:sym typeface="Cambria"/>
            </a:endParaRPr>
          </a:p>
          <a:p>
            <a:pPr marL="914400" lvl="1" indent="-317726" algn="l" rtl="0">
              <a:spcBef>
                <a:spcPts val="0"/>
              </a:spcBef>
              <a:spcAft>
                <a:spcPts val="0"/>
              </a:spcAft>
              <a:buClr>
                <a:srgbClr val="212121"/>
              </a:buClr>
              <a:buSzPct val="100000"/>
              <a:buFont typeface="Cambria"/>
              <a:buChar char="○"/>
            </a:pPr>
            <a:r>
              <a:rPr lang="en" sz="2245">
                <a:solidFill>
                  <a:srgbClr val="212121"/>
                </a:solidFill>
                <a:highlight>
                  <a:srgbClr val="FFFFFF"/>
                </a:highlight>
                <a:latin typeface="Cambria"/>
                <a:ea typeface="Cambria"/>
                <a:cs typeface="Cambria"/>
                <a:sym typeface="Cambria"/>
              </a:rPr>
              <a:t>We know that </a:t>
            </a:r>
            <a:r>
              <a:rPr lang="en" sz="2245">
                <a:highlight>
                  <a:srgbClr val="FFFFFF"/>
                </a:highlight>
                <a:latin typeface="Calibri"/>
                <a:ea typeface="Calibri"/>
                <a:cs typeface="Calibri"/>
                <a:sym typeface="Calibri"/>
              </a:rPr>
              <a:t>talker variability has been described to facilitate linguistic development (</a:t>
            </a:r>
            <a:r>
              <a:rPr lang="en" sz="2245" u="sng">
                <a:solidFill>
                  <a:schemeClr val="hlink"/>
                </a:solidFill>
                <a:highlight>
                  <a:srgbClr val="FFFFFF"/>
                </a:highlight>
                <a:latin typeface="Calibri"/>
                <a:ea typeface="Calibri"/>
                <a:cs typeface="Calibri"/>
                <a:sym typeface="Calibri"/>
                <a:hlinkClick r:id="rId3"/>
              </a:rPr>
              <a:t>Richtsmeier et al., 2009</a:t>
            </a:r>
            <a:r>
              <a:rPr lang="en" sz="2245">
                <a:highlight>
                  <a:srgbClr val="FFFFFF"/>
                </a:highlight>
                <a:latin typeface="Calibri"/>
                <a:ea typeface="Calibri"/>
                <a:cs typeface="Calibri"/>
                <a:sym typeface="Calibri"/>
              </a:rPr>
              <a:t>; </a:t>
            </a:r>
            <a:r>
              <a:rPr lang="en" sz="2245" u="sng">
                <a:solidFill>
                  <a:schemeClr val="hlink"/>
                </a:solidFill>
                <a:highlight>
                  <a:srgbClr val="FFFFFF"/>
                </a:highlight>
                <a:latin typeface="Calibri"/>
                <a:ea typeface="Calibri"/>
                <a:cs typeface="Calibri"/>
                <a:sym typeface="Calibri"/>
                <a:hlinkClick r:id="rId3"/>
              </a:rPr>
              <a:t>Rost and McMurray, 2009</a:t>
            </a:r>
            <a:r>
              <a:rPr lang="en" sz="2245">
                <a:highlight>
                  <a:srgbClr val="FFFFFF"/>
                </a:highlight>
                <a:latin typeface="Calibri"/>
                <a:ea typeface="Calibri"/>
                <a:cs typeface="Calibri"/>
                <a:sym typeface="Calibri"/>
              </a:rPr>
              <a:t>; </a:t>
            </a:r>
            <a:r>
              <a:rPr lang="en" sz="2245" u="sng">
                <a:solidFill>
                  <a:schemeClr val="hlink"/>
                </a:solidFill>
                <a:highlight>
                  <a:srgbClr val="FFFFFF"/>
                </a:highlight>
                <a:latin typeface="Calibri"/>
                <a:ea typeface="Calibri"/>
                <a:cs typeface="Calibri"/>
                <a:sym typeface="Calibri"/>
                <a:hlinkClick r:id="rId3"/>
              </a:rPr>
              <a:t>Rojas et al., 2016</a:t>
            </a:r>
            <a:r>
              <a:rPr lang="en" sz="2245">
                <a:highlight>
                  <a:srgbClr val="FFFFFF"/>
                </a:highlight>
                <a:latin typeface="Calibri"/>
                <a:ea typeface="Calibri"/>
                <a:cs typeface="Calibri"/>
                <a:sym typeface="Calibri"/>
              </a:rPr>
              <a:t>). </a:t>
            </a:r>
            <a:endParaRPr sz="2245">
              <a:highlight>
                <a:srgbClr val="FFFFFF"/>
              </a:highlight>
              <a:latin typeface="Calibri"/>
              <a:ea typeface="Calibri"/>
              <a:cs typeface="Calibri"/>
              <a:sym typeface="Calibri"/>
            </a:endParaRPr>
          </a:p>
          <a:p>
            <a:pPr marL="914400" lvl="0" indent="0" algn="l" rtl="0">
              <a:spcBef>
                <a:spcPts val="0"/>
              </a:spcBef>
              <a:spcAft>
                <a:spcPts val="0"/>
              </a:spcAft>
              <a:buNone/>
            </a:pPr>
            <a:endParaRPr sz="2245">
              <a:highlight>
                <a:srgbClr val="FFFFFF"/>
              </a:highlight>
              <a:latin typeface="Calibri"/>
              <a:ea typeface="Calibri"/>
              <a:cs typeface="Calibri"/>
              <a:sym typeface="Calibri"/>
            </a:endParaRPr>
          </a:p>
          <a:p>
            <a:pPr marL="914400" lvl="1" indent="-317726" algn="l" rtl="0">
              <a:spcBef>
                <a:spcPts val="0"/>
              </a:spcBef>
              <a:spcAft>
                <a:spcPts val="0"/>
              </a:spcAft>
              <a:buClr>
                <a:srgbClr val="212121"/>
              </a:buClr>
              <a:buSzPct val="100000"/>
              <a:buFont typeface="Cambria"/>
              <a:buChar char="○"/>
            </a:pPr>
            <a:r>
              <a:rPr lang="en" sz="2245" u="sng">
                <a:solidFill>
                  <a:schemeClr val="hlink"/>
                </a:solidFill>
                <a:highlight>
                  <a:srgbClr val="FFFFFF"/>
                </a:highlight>
                <a:latin typeface="Calibri"/>
                <a:ea typeface="Calibri"/>
                <a:cs typeface="Calibri"/>
                <a:sym typeface="Calibri"/>
                <a:hlinkClick r:id="rId3"/>
              </a:rPr>
              <a:t>Richtsmeier et al. (2009)</a:t>
            </a:r>
            <a:r>
              <a:rPr lang="en" sz="2245">
                <a:highlight>
                  <a:srgbClr val="FFFFFF"/>
                </a:highlight>
                <a:latin typeface="Calibri"/>
                <a:ea typeface="Calibri"/>
                <a:cs typeface="Calibri"/>
                <a:sym typeface="Calibri"/>
              </a:rPr>
              <a:t> showed that exposure to nonwords spoken by 10</a:t>
            </a:r>
            <a:br>
              <a:rPr lang="en" sz="2245">
                <a:highlight>
                  <a:srgbClr val="FFFFFF"/>
                </a:highlight>
                <a:latin typeface="Calibri"/>
                <a:ea typeface="Calibri"/>
                <a:cs typeface="Calibri"/>
                <a:sym typeface="Calibri"/>
              </a:rPr>
            </a:br>
            <a:r>
              <a:rPr lang="en" sz="2245">
                <a:highlight>
                  <a:srgbClr val="FFFFFF"/>
                </a:highlight>
                <a:latin typeface="Calibri"/>
                <a:ea typeface="Calibri"/>
                <a:cs typeface="Calibri"/>
                <a:sym typeface="Calibri"/>
              </a:rPr>
              <a:t>different talkers resulted in faster and more accurate production among young children than exposure to the same nonwords spoken by a single talker. </a:t>
            </a:r>
            <a:endParaRPr sz="2245">
              <a:highlight>
                <a:srgbClr val="FFFFFF"/>
              </a:highlight>
              <a:latin typeface="Calibri"/>
              <a:ea typeface="Calibri"/>
              <a:cs typeface="Calibri"/>
              <a:sym typeface="Calibri"/>
            </a:endParaRPr>
          </a:p>
          <a:p>
            <a:pPr marL="914400" lvl="0" indent="0" algn="l" rtl="0">
              <a:spcBef>
                <a:spcPts val="0"/>
              </a:spcBef>
              <a:spcAft>
                <a:spcPts val="0"/>
              </a:spcAft>
              <a:buNone/>
            </a:pPr>
            <a:endParaRPr sz="2245">
              <a:highlight>
                <a:srgbClr val="FFFFFF"/>
              </a:highlight>
              <a:latin typeface="Calibri"/>
              <a:ea typeface="Calibri"/>
              <a:cs typeface="Calibri"/>
              <a:sym typeface="Calibri"/>
            </a:endParaRPr>
          </a:p>
          <a:p>
            <a:pPr marL="914400" lvl="1" indent="-317726" algn="l" rtl="0">
              <a:spcBef>
                <a:spcPts val="0"/>
              </a:spcBef>
              <a:spcAft>
                <a:spcPts val="0"/>
              </a:spcAft>
              <a:buClr>
                <a:srgbClr val="212121"/>
              </a:buClr>
              <a:buSzPct val="100000"/>
              <a:buFont typeface="Cambria"/>
              <a:buChar char="○"/>
            </a:pPr>
            <a:r>
              <a:rPr lang="en" sz="2245">
                <a:highlight>
                  <a:srgbClr val="FFFFFF"/>
                </a:highlight>
                <a:latin typeface="Calibri"/>
                <a:ea typeface="Calibri"/>
                <a:cs typeface="Calibri"/>
                <a:sym typeface="Calibri"/>
              </a:rPr>
              <a:t> </a:t>
            </a:r>
            <a:r>
              <a:rPr lang="en" sz="2245" u="sng">
                <a:solidFill>
                  <a:schemeClr val="hlink"/>
                </a:solidFill>
                <a:highlight>
                  <a:srgbClr val="FFFFFF"/>
                </a:highlight>
                <a:latin typeface="Calibri"/>
                <a:ea typeface="Calibri"/>
                <a:cs typeface="Calibri"/>
                <a:sym typeface="Calibri"/>
                <a:hlinkClick r:id="rId3"/>
              </a:rPr>
              <a:t>Rojas et al. (2016)</a:t>
            </a:r>
            <a:r>
              <a:rPr lang="en" sz="2245">
                <a:highlight>
                  <a:srgbClr val="FFFFFF"/>
                </a:highlight>
                <a:latin typeface="Calibri"/>
                <a:ea typeface="Calibri"/>
                <a:cs typeface="Calibri"/>
                <a:sym typeface="Calibri"/>
              </a:rPr>
              <a:t> found that preschoolers’ expressive language skills benefit from access to input by different interlocutors, particularly interactions with older siblings and peers. </a:t>
            </a:r>
            <a:endParaRPr sz="2245">
              <a:highlight>
                <a:srgbClr val="FFFFFF"/>
              </a:highlight>
              <a:latin typeface="Calibri"/>
              <a:ea typeface="Calibri"/>
              <a:cs typeface="Calibri"/>
              <a:sym typeface="Calibri"/>
            </a:endParaRPr>
          </a:p>
          <a:p>
            <a:pPr marL="914400" lvl="0" indent="0" algn="l" rtl="0">
              <a:spcBef>
                <a:spcPts val="0"/>
              </a:spcBef>
              <a:spcAft>
                <a:spcPts val="0"/>
              </a:spcAft>
              <a:buNone/>
            </a:pPr>
            <a:endParaRPr sz="2245">
              <a:highlight>
                <a:srgbClr val="FFFFFF"/>
              </a:highlight>
              <a:latin typeface="Calibri"/>
              <a:ea typeface="Calibri"/>
              <a:cs typeface="Calibri"/>
              <a:sym typeface="Calibri"/>
            </a:endParaRPr>
          </a:p>
          <a:p>
            <a:pPr marL="914400" lvl="1" indent="-317726" algn="l" rtl="0">
              <a:spcBef>
                <a:spcPts val="0"/>
              </a:spcBef>
              <a:spcAft>
                <a:spcPts val="0"/>
              </a:spcAft>
              <a:buClr>
                <a:srgbClr val="212121"/>
              </a:buClr>
              <a:buSzPct val="100000"/>
              <a:buFont typeface="Cambria"/>
              <a:buChar char="○"/>
            </a:pPr>
            <a:r>
              <a:rPr lang="en" sz="2245" u="sng">
                <a:solidFill>
                  <a:schemeClr val="hlink"/>
                </a:solidFill>
                <a:highlight>
                  <a:srgbClr val="FFFFFF"/>
                </a:highlight>
                <a:latin typeface="Calibri"/>
                <a:ea typeface="Calibri"/>
                <a:cs typeface="Calibri"/>
                <a:sym typeface="Calibri"/>
                <a:hlinkClick r:id="rId3"/>
              </a:rPr>
              <a:t>Rost and McMurray (2009)</a:t>
            </a:r>
            <a:r>
              <a:rPr lang="en" sz="2245">
                <a:highlight>
                  <a:srgbClr val="FFFFFF"/>
                </a:highlight>
                <a:latin typeface="Calibri"/>
                <a:ea typeface="Calibri"/>
                <a:cs typeface="Calibri"/>
                <a:sym typeface="Calibri"/>
              </a:rPr>
              <a:t> also found that infants exposed to multiple speakers showed higher word discrimination rates than infants in a single-speaker condition.</a:t>
            </a:r>
            <a:endParaRPr sz="2245">
              <a:highlight>
                <a:srgbClr val="FFFFFF"/>
              </a:highlight>
              <a:latin typeface="Calibri"/>
              <a:ea typeface="Calibri"/>
              <a:cs typeface="Calibri"/>
              <a:sym typeface="Calibri"/>
            </a:endParaRPr>
          </a:p>
          <a:p>
            <a:pPr marL="914400" lvl="0" indent="0" algn="l" rtl="0">
              <a:spcBef>
                <a:spcPts val="0"/>
              </a:spcBef>
              <a:spcAft>
                <a:spcPts val="0"/>
              </a:spcAft>
              <a:buNone/>
            </a:pPr>
            <a:endParaRPr sz="1800">
              <a:solidFill>
                <a:srgbClr val="212121"/>
              </a:solidFill>
              <a:highlight>
                <a:srgbClr val="FFFFFF"/>
              </a:highlight>
              <a:latin typeface="Cambria"/>
              <a:ea typeface="Cambria"/>
              <a:cs typeface="Cambria"/>
              <a:sym typeface="Cambria"/>
            </a:endParaRPr>
          </a:p>
          <a:p>
            <a:pPr marL="457200" lvl="0" indent="0" algn="l" rtl="0">
              <a:spcBef>
                <a:spcPts val="0"/>
              </a:spcBef>
              <a:spcAft>
                <a:spcPts val="0"/>
              </a:spcAft>
              <a:buNone/>
            </a:pPr>
            <a:endParaRPr sz="1500">
              <a:solidFill>
                <a:srgbClr val="212121"/>
              </a:solidFill>
              <a:highlight>
                <a:srgbClr val="FFFFFF"/>
              </a:highlight>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 - Research</a:t>
            </a:r>
            <a:endParaRPr/>
          </a:p>
        </p:txBody>
      </p:sp>
      <p:sp>
        <p:nvSpPr>
          <p:cNvPr id="219" name="Google Shape;219;p3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en"/>
              <a:t>“Results reveal a striking decline in cognitive performance since the onset of the COVID-19 pandemic with infants born since mid-2020 showing an average  decrease of 27-37 points. Further work is merited to understand the underlying causative factors.”</a:t>
            </a:r>
            <a:endParaRPr/>
          </a:p>
          <a:p>
            <a:pPr marL="12700" lvl="0" indent="0" algn="l" rtl="0">
              <a:lnSpc>
                <a:spcPct val="90000"/>
              </a:lnSpc>
              <a:spcBef>
                <a:spcPts val="1200"/>
              </a:spcBef>
              <a:spcAft>
                <a:spcPts val="0"/>
              </a:spcAft>
              <a:buClr>
                <a:schemeClr val="dk1"/>
              </a:buClr>
              <a:buSzPts val="1100"/>
              <a:buFont typeface="Arial"/>
              <a:buNone/>
            </a:pPr>
            <a:r>
              <a:rPr lang="en">
                <a:solidFill>
                  <a:srgbClr val="9BAFB5"/>
                </a:solidFill>
                <a:latin typeface="Arial"/>
                <a:ea typeface="Arial"/>
                <a:cs typeface="Arial"/>
                <a:sym typeface="Arial"/>
              </a:rPr>
              <a:t>•</a:t>
            </a:r>
            <a:r>
              <a:rPr lang="en">
                <a:solidFill>
                  <a:srgbClr val="404040"/>
                </a:solidFill>
                <a:highlight>
                  <a:srgbClr val="FFFFFF"/>
                </a:highlight>
                <a:latin typeface="Arial"/>
                <a:ea typeface="Arial"/>
                <a:cs typeface="Arial"/>
                <a:sym typeface="Arial"/>
              </a:rPr>
              <a:t>Furthermore, Deoni’s study also showed that SES, birth weight and gestation duration were protective factors, since children with lower SES, lower weight and/or shorter gestation were more affected. </a:t>
            </a:r>
            <a:endParaRPr>
              <a:solidFill>
                <a:srgbClr val="404040"/>
              </a:solidFill>
              <a:highlight>
                <a:srgbClr val="FFFFFF"/>
              </a:highlight>
              <a:latin typeface="Arial"/>
              <a:ea typeface="Arial"/>
              <a:cs typeface="Arial"/>
              <a:sym typeface="Arial"/>
            </a:endParaRPr>
          </a:p>
          <a:p>
            <a:pPr marL="0" lvl="0" indent="0" algn="l" rtl="0">
              <a:spcBef>
                <a:spcPts val="600"/>
              </a:spcBef>
              <a:spcAft>
                <a:spcPts val="0"/>
              </a:spcAft>
              <a:buClr>
                <a:schemeClr val="dk1"/>
              </a:buClr>
              <a:buSzPts val="1100"/>
              <a:buFont typeface="Arial"/>
              <a:buNone/>
            </a:pPr>
            <a:endParaRPr sz="1200">
              <a:solidFill>
                <a:srgbClr val="212121"/>
              </a:solidFill>
              <a:highlight>
                <a:srgbClr val="FFFFFF"/>
              </a:highlight>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endParaRPr sz="1200">
              <a:solidFill>
                <a:srgbClr val="212121"/>
              </a:solidFill>
              <a:highlight>
                <a:srgbClr val="FFFFFF"/>
              </a:highlight>
              <a:latin typeface="Roboto"/>
              <a:ea typeface="Roboto"/>
              <a:cs typeface="Roboto"/>
              <a:sym typeface="Roboto"/>
            </a:endParaRPr>
          </a:p>
          <a:p>
            <a:pPr marL="0" lvl="0" indent="0" algn="l" rtl="0">
              <a:spcBef>
                <a:spcPts val="1200"/>
              </a:spcBef>
              <a:spcAft>
                <a:spcPts val="1200"/>
              </a:spcAft>
              <a:buClr>
                <a:schemeClr val="dk1"/>
              </a:buClr>
              <a:buSzPts val="1100"/>
              <a:buFont typeface="Arial"/>
              <a:buNone/>
            </a:pPr>
            <a:r>
              <a:rPr lang="en" sz="1200" u="sng">
                <a:solidFill>
                  <a:schemeClr val="hlink"/>
                </a:solidFill>
                <a:highlight>
                  <a:srgbClr val="FFFFFF"/>
                </a:highlight>
                <a:latin typeface="Roboto"/>
                <a:ea typeface="Roboto"/>
                <a:cs typeface="Roboto"/>
                <a:sym typeface="Roboto"/>
                <a:hlinkClick r:id="rId3"/>
              </a:rPr>
              <a:t>Deoni SC, Beauchemin J, Volpe A, Dâ Sa V; RESONANCE Consortium. The COVID-19 Pandemic and Early Child Cognitive Development: A Comparison of Development in Children Born During the Pandemic and Historical References. medRxiv [Preprint]. 2022 Aug 16:2021.08.10.21261846. doi: 10.1101/2021.08.10.21261846. PMID: 34401887; PMCID: PMC8366807.</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 - Research</a:t>
            </a:r>
            <a:endParaRPr/>
          </a:p>
        </p:txBody>
      </p:sp>
      <p:sp>
        <p:nvSpPr>
          <p:cNvPr id="225" name="Google Shape;225;p3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70000" lnSpcReduction="20000"/>
          </a:bodyPr>
          <a:lstStyle/>
          <a:p>
            <a:pPr marL="457200" lvl="0" indent="0" algn="l" rtl="0">
              <a:spcBef>
                <a:spcPts val="0"/>
              </a:spcBef>
              <a:spcAft>
                <a:spcPts val="0"/>
              </a:spcAft>
              <a:buClr>
                <a:schemeClr val="dk1"/>
              </a:buClr>
              <a:buSzPct val="61111"/>
              <a:buFont typeface="Arial"/>
              <a:buNone/>
            </a:pPr>
            <a:endParaRPr>
              <a:solidFill>
                <a:schemeClr val="dk1"/>
              </a:solidFill>
            </a:endParaRPr>
          </a:p>
          <a:p>
            <a:pPr marL="457200" lvl="0" indent="0" algn="l" rtl="0">
              <a:spcBef>
                <a:spcPts val="0"/>
              </a:spcBef>
              <a:spcAft>
                <a:spcPts val="0"/>
              </a:spcAft>
              <a:buClr>
                <a:schemeClr val="dk1"/>
              </a:buClr>
              <a:buSzPct val="61111"/>
              <a:buFont typeface="Arial"/>
              <a:buNone/>
            </a:pPr>
            <a:endParaRPr>
              <a:solidFill>
                <a:schemeClr val="dk1"/>
              </a:solidFill>
            </a:endParaRPr>
          </a:p>
          <a:p>
            <a:pPr marL="457200" lvl="0" indent="0" algn="l" rtl="0">
              <a:spcBef>
                <a:spcPts val="0"/>
              </a:spcBef>
              <a:spcAft>
                <a:spcPts val="0"/>
              </a:spcAft>
              <a:buClr>
                <a:schemeClr val="dk1"/>
              </a:buClr>
              <a:buSzPct val="61111"/>
              <a:buFont typeface="Arial"/>
              <a:buNone/>
            </a:pPr>
            <a:r>
              <a:rPr lang="en">
                <a:solidFill>
                  <a:schemeClr val="dk1"/>
                </a:solidFill>
              </a:rPr>
              <a:t>•Despite the mounting research and news coverage, understanding and acceptance of pandemic-</a:t>
            </a:r>
            <a:endParaRPr>
              <a:solidFill>
                <a:schemeClr val="dk1"/>
              </a:solidFill>
            </a:endParaRPr>
          </a:p>
          <a:p>
            <a:pPr marL="457200" lvl="0" indent="0" algn="l" rtl="0">
              <a:spcBef>
                <a:spcPts val="0"/>
              </a:spcBef>
              <a:spcAft>
                <a:spcPts val="0"/>
              </a:spcAft>
              <a:buClr>
                <a:schemeClr val="dk1"/>
              </a:buClr>
              <a:buSzPct val="61111"/>
              <a:buFont typeface="Arial"/>
              <a:buNone/>
            </a:pPr>
            <a:r>
              <a:rPr lang="en">
                <a:solidFill>
                  <a:schemeClr val="dk1"/>
                </a:solidFill>
              </a:rPr>
              <a:t>related developmental concerns is far from universal.</a:t>
            </a:r>
            <a:endParaRPr>
              <a:solidFill>
                <a:schemeClr val="dk1"/>
              </a:solidFill>
            </a:endParaRPr>
          </a:p>
          <a:p>
            <a:pPr marL="457200" lvl="0" indent="0" algn="l" rtl="0">
              <a:spcBef>
                <a:spcPts val="0"/>
              </a:spcBef>
              <a:spcAft>
                <a:spcPts val="0"/>
              </a:spcAft>
              <a:buClr>
                <a:schemeClr val="dk1"/>
              </a:buClr>
              <a:buSzPct val="61111"/>
              <a:buFont typeface="Arial"/>
              <a:buNone/>
            </a:pPr>
            <a:endParaRPr>
              <a:solidFill>
                <a:schemeClr val="dk1"/>
              </a:solidFill>
            </a:endParaRPr>
          </a:p>
          <a:p>
            <a:pPr marL="457200" lvl="0" indent="0" algn="l" rtl="0">
              <a:spcBef>
                <a:spcPts val="0"/>
              </a:spcBef>
              <a:spcAft>
                <a:spcPts val="0"/>
              </a:spcAft>
              <a:buClr>
                <a:schemeClr val="dk1"/>
              </a:buClr>
              <a:buSzPct val="61111"/>
              <a:buFont typeface="Arial"/>
              <a:buNone/>
            </a:pPr>
            <a:r>
              <a:rPr lang="en">
                <a:solidFill>
                  <a:schemeClr val="dk1"/>
                </a:solidFill>
              </a:rPr>
              <a:t>“As an early interventionist, I see the social emotional area of babies and toddlers so affected that</a:t>
            </a:r>
            <a:endParaRPr>
              <a:solidFill>
                <a:schemeClr val="dk1"/>
              </a:solidFill>
            </a:endParaRPr>
          </a:p>
          <a:p>
            <a:pPr marL="457200" lvl="0" indent="0" algn="l" rtl="0">
              <a:spcBef>
                <a:spcPts val="0"/>
              </a:spcBef>
              <a:spcAft>
                <a:spcPts val="0"/>
              </a:spcAft>
              <a:buClr>
                <a:schemeClr val="dk1"/>
              </a:buClr>
              <a:buSzPct val="61111"/>
              <a:buFont typeface="Arial"/>
              <a:buNone/>
            </a:pPr>
            <a:r>
              <a:rPr lang="en">
                <a:solidFill>
                  <a:schemeClr val="dk1"/>
                </a:solidFill>
              </a:rPr>
              <a:t>although there are speech concerns, I have to coach families/caregivers on the social area before we can</a:t>
            </a:r>
            <a:endParaRPr>
              <a:solidFill>
                <a:schemeClr val="dk1"/>
              </a:solidFill>
            </a:endParaRPr>
          </a:p>
          <a:p>
            <a:pPr marL="457200" lvl="0" indent="0" algn="l" rtl="0">
              <a:spcBef>
                <a:spcPts val="0"/>
              </a:spcBef>
              <a:spcAft>
                <a:spcPts val="0"/>
              </a:spcAft>
              <a:buClr>
                <a:schemeClr val="dk1"/>
              </a:buClr>
              <a:buSzPct val="61111"/>
              <a:buFont typeface="Arial"/>
              <a:buNone/>
            </a:pPr>
            <a:r>
              <a:rPr lang="en">
                <a:solidFill>
                  <a:schemeClr val="dk1"/>
                </a:solidFill>
              </a:rPr>
              <a:t>address the communication concerns.” –Laura Heinze</a:t>
            </a:r>
            <a:endParaRPr>
              <a:solidFill>
                <a:schemeClr val="dk1"/>
              </a:solidFill>
            </a:endParaRPr>
          </a:p>
          <a:p>
            <a:pPr marL="457200" lvl="0" indent="0" algn="l" rtl="0">
              <a:spcBef>
                <a:spcPts val="0"/>
              </a:spcBef>
              <a:spcAft>
                <a:spcPts val="0"/>
              </a:spcAft>
              <a:buClr>
                <a:schemeClr val="dk1"/>
              </a:buClr>
              <a:buSzPct val="61111"/>
              <a:buFont typeface="Arial"/>
              <a:buNone/>
            </a:pPr>
            <a:endParaRPr>
              <a:solidFill>
                <a:schemeClr val="dk1"/>
              </a:solidFill>
            </a:endParaRPr>
          </a:p>
          <a:p>
            <a:pPr marL="457200" lvl="0" indent="0" algn="l" rtl="0">
              <a:spcBef>
                <a:spcPts val="0"/>
              </a:spcBef>
              <a:spcAft>
                <a:spcPts val="0"/>
              </a:spcAft>
              <a:buClr>
                <a:schemeClr val="dk1"/>
              </a:buClr>
              <a:buSzPct val="61111"/>
              <a:buFont typeface="Arial"/>
              <a:buNone/>
            </a:pPr>
            <a:r>
              <a:rPr lang="en">
                <a:solidFill>
                  <a:schemeClr val="dk1"/>
                </a:solidFill>
              </a:rPr>
              <a:t>•In response to Laura Heinze’s comment, we’d like to highlight a paper established a</a:t>
            </a:r>
            <a:endParaRPr>
              <a:solidFill>
                <a:schemeClr val="dk1"/>
              </a:solidFill>
            </a:endParaRPr>
          </a:p>
          <a:p>
            <a:pPr marL="457200" lvl="0" indent="0" algn="l" rtl="0">
              <a:spcBef>
                <a:spcPts val="0"/>
              </a:spcBef>
              <a:spcAft>
                <a:spcPts val="0"/>
              </a:spcAft>
              <a:buClr>
                <a:schemeClr val="dk1"/>
              </a:buClr>
              <a:buSzPct val="61111"/>
              <a:buFont typeface="Arial"/>
              <a:buNone/>
            </a:pPr>
            <a:r>
              <a:rPr lang="en">
                <a:solidFill>
                  <a:schemeClr val="dk1"/>
                </a:solidFill>
              </a:rPr>
              <a:t>causal link between conversational turn-taking and children’s socioemotional development. We hope to</a:t>
            </a:r>
            <a:endParaRPr>
              <a:solidFill>
                <a:schemeClr val="dk1"/>
              </a:solidFill>
            </a:endParaRPr>
          </a:p>
          <a:p>
            <a:pPr marL="457200" lvl="0" indent="0" algn="l" rtl="0">
              <a:spcBef>
                <a:spcPts val="0"/>
              </a:spcBef>
              <a:spcAft>
                <a:spcPts val="0"/>
              </a:spcAft>
              <a:buClr>
                <a:schemeClr val="dk1"/>
              </a:buClr>
              <a:buSzPct val="61111"/>
              <a:buFont typeface="Arial"/>
              <a:buNone/>
            </a:pPr>
            <a:r>
              <a:rPr lang="en">
                <a:solidFill>
                  <a:schemeClr val="dk1"/>
                </a:solidFill>
              </a:rPr>
              <a:t>see further research on how changes in interaction during the pandemic may be linked to</a:t>
            </a:r>
            <a:endParaRPr>
              <a:solidFill>
                <a:schemeClr val="dk1"/>
              </a:solidFill>
            </a:endParaRPr>
          </a:p>
          <a:p>
            <a:pPr marL="457200" lvl="0" indent="0" algn="l" rtl="0">
              <a:spcBef>
                <a:spcPts val="0"/>
              </a:spcBef>
              <a:spcAft>
                <a:spcPts val="0"/>
              </a:spcAft>
              <a:buClr>
                <a:schemeClr val="dk1"/>
              </a:buClr>
              <a:buSzPct val="61111"/>
              <a:buFont typeface="Arial"/>
              <a:buNone/>
            </a:pPr>
            <a:r>
              <a:rPr lang="en">
                <a:solidFill>
                  <a:schemeClr val="dk1"/>
                </a:solidFill>
              </a:rPr>
              <a:t>socioemotional outcomes like the ones Laura describes.</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Lena Project: </a:t>
            </a:r>
            <a:r>
              <a:rPr lang="en" u="sng">
                <a:solidFill>
                  <a:schemeClr val="hlink"/>
                </a:solidFill>
                <a:hlinkClick r:id="rId3"/>
              </a:rPr>
              <a:t>https://www.lena.org/do-covid-babies-talk-less-webinar-follow-up/</a:t>
            </a:r>
            <a:endParaRPr/>
          </a:p>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 - Research</a:t>
            </a:r>
            <a:endParaRPr/>
          </a:p>
        </p:txBody>
      </p:sp>
      <p:sp>
        <p:nvSpPr>
          <p:cNvPr id="231" name="Google Shape;231;p3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342900" algn="l" rtl="0">
              <a:spcBef>
                <a:spcPts val="0"/>
              </a:spcBef>
              <a:spcAft>
                <a:spcPts val="0"/>
              </a:spcAft>
              <a:buSzPts val="1800"/>
              <a:buChar char="●"/>
            </a:pPr>
            <a:r>
              <a:rPr lang="en"/>
              <a:t>Dr. Deoni’s data did show slight increases in electronic sound (screen time) , but noted that the decreases in adult words, infant vocalizations, and conversational turns were more significant.</a:t>
            </a:r>
            <a:endParaRPr/>
          </a:p>
          <a:p>
            <a:pPr marL="457200" lvl="0" indent="0" algn="l" rtl="0">
              <a:spcBef>
                <a:spcPts val="1200"/>
              </a:spcBef>
              <a:spcAft>
                <a:spcPts val="0"/>
              </a:spcAft>
              <a:buClr>
                <a:schemeClr val="dk1"/>
              </a:buClr>
              <a:buSzPts val="1100"/>
              <a:buFont typeface="Arial"/>
              <a:buNone/>
            </a:pPr>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t>Lena Project: </a:t>
            </a:r>
            <a:r>
              <a:rPr lang="en" u="sng">
                <a:solidFill>
                  <a:schemeClr val="hlink"/>
                </a:solidFill>
                <a:hlinkClick r:id="rId3"/>
              </a:rPr>
              <a:t>https://www.lena.org/do-covid-babies-talk-less-webinar-follow-up/</a:t>
            </a:r>
            <a:endParaRPr/>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 - Research</a:t>
            </a:r>
            <a:endParaRPr/>
          </a:p>
        </p:txBody>
      </p:sp>
      <p:sp>
        <p:nvSpPr>
          <p:cNvPr id="237" name="Google Shape;237;p4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Cabin"/>
              <a:buChar char="●"/>
            </a:pPr>
            <a:r>
              <a:rPr lang="en">
                <a:latin typeface="Cabin"/>
                <a:ea typeface="Cabin"/>
                <a:cs typeface="Cabin"/>
                <a:sym typeface="Cabin"/>
              </a:rPr>
              <a:t>Masks and exposure to Covid-19 did not have an impact</a:t>
            </a:r>
            <a:br>
              <a:rPr lang="en">
                <a:latin typeface="Cabin"/>
                <a:ea typeface="Cabin"/>
                <a:cs typeface="Cabin"/>
                <a:sym typeface="Cabin"/>
              </a:rPr>
            </a:br>
            <a:endParaRPr>
              <a:latin typeface="Cabin"/>
              <a:ea typeface="Cabin"/>
              <a:cs typeface="Cabin"/>
              <a:sym typeface="Cabin"/>
            </a:endParaRPr>
          </a:p>
          <a:p>
            <a:pPr marL="457200" lvl="0" indent="-342900" algn="l" rtl="0">
              <a:spcBef>
                <a:spcPts val="0"/>
              </a:spcBef>
              <a:spcAft>
                <a:spcPts val="0"/>
              </a:spcAft>
              <a:buSzPts val="1800"/>
              <a:buFont typeface="Cabin"/>
              <a:buChar char="●"/>
            </a:pPr>
            <a:r>
              <a:rPr lang="en">
                <a:solidFill>
                  <a:srgbClr val="404040"/>
                </a:solidFill>
                <a:latin typeface="Cabin"/>
                <a:ea typeface="Cabin"/>
                <a:cs typeface="Cabin"/>
                <a:sym typeface="Cabin"/>
              </a:rPr>
              <a:t>Lower SES showed more significant impact than higher SES</a:t>
            </a:r>
            <a:br>
              <a:rPr lang="en">
                <a:solidFill>
                  <a:srgbClr val="404040"/>
                </a:solidFill>
                <a:latin typeface="Cabin"/>
                <a:ea typeface="Cabin"/>
                <a:cs typeface="Cabin"/>
                <a:sym typeface="Cabin"/>
              </a:rPr>
            </a:br>
            <a:endParaRPr>
              <a:solidFill>
                <a:srgbClr val="404040"/>
              </a:solidFill>
              <a:latin typeface="Cabin"/>
              <a:ea typeface="Cabin"/>
              <a:cs typeface="Cabin"/>
              <a:sym typeface="Cabin"/>
            </a:endParaRPr>
          </a:p>
          <a:p>
            <a:pPr marL="457200" lvl="0" indent="-342900" algn="l" rtl="0">
              <a:spcBef>
                <a:spcPts val="0"/>
              </a:spcBef>
              <a:spcAft>
                <a:spcPts val="0"/>
              </a:spcAft>
              <a:buSzPts val="1800"/>
              <a:buFont typeface="Cabin"/>
              <a:buChar char="●"/>
            </a:pPr>
            <a:r>
              <a:rPr lang="en" sz="1650">
                <a:highlight>
                  <a:srgbClr val="FFFFFF"/>
                </a:highlight>
                <a:latin typeface="Cabin"/>
                <a:ea typeface="Cabin"/>
                <a:cs typeface="Cabin"/>
                <a:sym typeface="Cabin"/>
              </a:rPr>
              <a:t>Results do not show significant differences in vocabulary between pre- and post-Covid children, although there is a tendency for children with lower vocabulary levels to be in the post-Covid group</a:t>
            </a:r>
            <a:br>
              <a:rPr lang="en" sz="1650">
                <a:highlight>
                  <a:srgbClr val="FFFFFF"/>
                </a:highlight>
                <a:latin typeface="Cabin"/>
                <a:ea typeface="Cabin"/>
                <a:cs typeface="Cabin"/>
                <a:sym typeface="Cabin"/>
              </a:rPr>
            </a:br>
            <a:endParaRPr sz="1650">
              <a:highlight>
                <a:srgbClr val="FFFFFF"/>
              </a:highlight>
              <a:latin typeface="Cabin"/>
              <a:ea typeface="Cabin"/>
              <a:cs typeface="Cabin"/>
              <a:sym typeface="Cabin"/>
            </a:endParaRPr>
          </a:p>
          <a:p>
            <a:pPr marL="457200" lvl="0" indent="-342900" algn="l" rtl="0">
              <a:spcBef>
                <a:spcPts val="0"/>
              </a:spcBef>
              <a:spcAft>
                <a:spcPts val="0"/>
              </a:spcAft>
              <a:buSzPts val="1800"/>
              <a:buFont typeface="Cabin"/>
              <a:buChar char="●"/>
            </a:pPr>
            <a:r>
              <a:rPr lang="en">
                <a:solidFill>
                  <a:srgbClr val="404040"/>
                </a:solidFill>
                <a:latin typeface="Cabin"/>
                <a:ea typeface="Cabin"/>
                <a:cs typeface="Cabin"/>
                <a:sym typeface="Cabin"/>
              </a:rPr>
              <a:t>The data available so far is controversial (</a:t>
            </a:r>
            <a:r>
              <a:rPr lang="en" u="sng">
                <a:solidFill>
                  <a:schemeClr val="hlink"/>
                </a:solidFill>
                <a:latin typeface="Cabin"/>
                <a:ea typeface="Cabin"/>
                <a:cs typeface="Cabin"/>
                <a:sym typeface="Cabin"/>
                <a:hlinkClick r:id="rId3"/>
              </a:rPr>
              <a:t>LoBue et al., 2023</a:t>
            </a:r>
            <a:r>
              <a:rPr lang="en">
                <a:solidFill>
                  <a:srgbClr val="404040"/>
                </a:solidFill>
                <a:latin typeface="Cabin"/>
                <a:ea typeface="Cabin"/>
                <a:cs typeface="Cabin"/>
                <a:sym typeface="Cabin"/>
              </a:rPr>
              <a:t>).</a:t>
            </a:r>
            <a:endParaRPr>
              <a:solidFill>
                <a:srgbClr val="404040"/>
              </a:solidFill>
              <a:latin typeface="Cabin"/>
              <a:ea typeface="Cabin"/>
              <a:cs typeface="Cabin"/>
              <a:sym typeface="Cabin"/>
            </a:endParaRPr>
          </a:p>
          <a:p>
            <a:pPr marL="0" lvl="0" indent="0" algn="l" rtl="0">
              <a:spcBef>
                <a:spcPts val="0"/>
              </a:spcBef>
              <a:spcAft>
                <a:spcPts val="12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 Adapt &amp; Manage</a:t>
            </a:r>
            <a:endParaRPr/>
          </a:p>
        </p:txBody>
      </p:sp>
      <p:sp>
        <p:nvSpPr>
          <p:cNvPr id="243" name="Google Shape;243;p4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a:t>“We’ve gotten a lot of questions on why we are seeing decreased caregiver-child interactions. Honestly, I think there are so many different potential factors in play, and those vary from family to family. I think rather than trying to pinpoint a specific cause, we need to focus on increasing investment in initiatives that support young children at all levels,” </a:t>
            </a:r>
            <a:r>
              <a:rPr lang="en" u="sng">
                <a:solidFill>
                  <a:schemeClr val="hlink"/>
                </a:solidFill>
                <a:hlinkClick r:id="rId3"/>
              </a:rPr>
              <a:t>Dr. Gilkerson said.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Catherine Thompson </a:t>
            </a:r>
            <a:endParaRPr/>
          </a:p>
        </p:txBody>
      </p:sp>
      <p:sp>
        <p:nvSpPr>
          <p:cNvPr id="75" name="Google Shape;75;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800"/>
              <a:buFont typeface="Arial"/>
              <a:buNone/>
            </a:pPr>
            <a:r>
              <a:rPr lang="en">
                <a:solidFill>
                  <a:schemeClr val="dk1"/>
                </a:solidFill>
              </a:rPr>
              <a:t>Financial Disclosures: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Receive a salary from Arlington Public Schools, where I am employed full-time as the Lead Speech-Language Pathologist and Student Support Coordinator</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Discounted conference rate from SHAV for being a presenter</a:t>
            </a:r>
            <a:br>
              <a:rPr lang="en">
                <a:solidFill>
                  <a:schemeClr val="dk1"/>
                </a:solidFill>
              </a:rPr>
            </a:br>
            <a:endParaRPr>
              <a:solidFill>
                <a:schemeClr val="dk1"/>
              </a:solidFill>
            </a:endParaRPr>
          </a:p>
          <a:p>
            <a:pPr marL="0" lvl="0" indent="0" algn="l" rtl="0">
              <a:spcBef>
                <a:spcPts val="0"/>
              </a:spcBef>
              <a:spcAft>
                <a:spcPts val="0"/>
              </a:spcAft>
              <a:buClr>
                <a:schemeClr val="dk1"/>
              </a:buClr>
              <a:buSzPts val="1800"/>
              <a:buFont typeface="Arial"/>
              <a:buNone/>
            </a:pPr>
            <a:r>
              <a:rPr lang="en">
                <a:solidFill>
                  <a:schemeClr val="dk1"/>
                </a:solidFill>
              </a:rPr>
              <a:t>Non-financial Disclosures: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Member of the American Speech-Language Hearing Association (ASHA) and Speech Hearing Association of Virginia (SHAV)</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 Adapt &amp; Manage</a:t>
            </a:r>
            <a:endParaRPr/>
          </a:p>
        </p:txBody>
      </p:sp>
      <p:sp>
        <p:nvSpPr>
          <p:cNvPr id="249" name="Google Shape;249;p4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Clr>
                <a:schemeClr val="dk1"/>
              </a:buClr>
              <a:buSzPct val="61111"/>
              <a:buFont typeface="Arial"/>
              <a:buNone/>
            </a:pPr>
            <a:endParaRPr/>
          </a:p>
          <a:p>
            <a:pPr marL="457200" lvl="0" indent="-280987" algn="l" rtl="0">
              <a:spcBef>
                <a:spcPts val="1200"/>
              </a:spcBef>
              <a:spcAft>
                <a:spcPts val="0"/>
              </a:spcAft>
              <a:buSzPct val="38461"/>
              <a:buChar char="●"/>
            </a:pPr>
            <a:r>
              <a:rPr lang="en" sz="3900">
                <a:latin typeface="Economica"/>
                <a:ea typeface="Economica"/>
                <a:cs typeface="Economica"/>
                <a:sym typeface="Economica"/>
              </a:rPr>
              <a:t>Share Research</a:t>
            </a:r>
            <a:endParaRPr sz="3900">
              <a:latin typeface="Economica"/>
              <a:ea typeface="Economica"/>
              <a:cs typeface="Economica"/>
              <a:sym typeface="Economica"/>
            </a:endParaRPr>
          </a:p>
          <a:p>
            <a:pPr marL="457200" lvl="0" indent="-280987" algn="l" rtl="0">
              <a:spcBef>
                <a:spcPts val="0"/>
              </a:spcBef>
              <a:spcAft>
                <a:spcPts val="0"/>
              </a:spcAft>
              <a:buSzPct val="38461"/>
              <a:buChar char="●"/>
            </a:pPr>
            <a:r>
              <a:rPr lang="en" sz="3900">
                <a:latin typeface="Economica"/>
                <a:ea typeface="Economica"/>
                <a:cs typeface="Economica"/>
                <a:sym typeface="Economica"/>
              </a:rPr>
              <a:t>Parent Coaching</a:t>
            </a:r>
            <a:endParaRPr sz="3900">
              <a:latin typeface="Economica"/>
              <a:ea typeface="Economica"/>
              <a:cs typeface="Economica"/>
              <a:sym typeface="Economica"/>
            </a:endParaRPr>
          </a:p>
          <a:p>
            <a:pPr marL="457200" lvl="0" indent="-280987" algn="l" rtl="0">
              <a:spcBef>
                <a:spcPts val="0"/>
              </a:spcBef>
              <a:spcAft>
                <a:spcPts val="0"/>
              </a:spcAft>
              <a:buSzPct val="38461"/>
              <a:buChar char="●"/>
            </a:pPr>
            <a:r>
              <a:rPr lang="en" sz="3900">
                <a:latin typeface="Economica"/>
                <a:ea typeface="Economica"/>
                <a:cs typeface="Economica"/>
                <a:sym typeface="Economica"/>
              </a:rPr>
              <a:t>Play Groups</a:t>
            </a:r>
            <a:endParaRPr sz="3900">
              <a:latin typeface="Economica"/>
              <a:ea typeface="Economica"/>
              <a:cs typeface="Economica"/>
              <a:sym typeface="Economica"/>
            </a:endParaRPr>
          </a:p>
          <a:p>
            <a:pPr marL="457200" lvl="0" indent="-280987" algn="l" rtl="0">
              <a:spcBef>
                <a:spcPts val="0"/>
              </a:spcBef>
              <a:spcAft>
                <a:spcPts val="0"/>
              </a:spcAft>
              <a:buSzPct val="38461"/>
              <a:buChar char="●"/>
            </a:pPr>
            <a:r>
              <a:rPr lang="en" sz="3900">
                <a:latin typeface="Economica"/>
                <a:ea typeface="Economica"/>
                <a:cs typeface="Economica"/>
                <a:sym typeface="Economica"/>
              </a:rPr>
              <a:t>Peer Mediation Intervention</a:t>
            </a:r>
            <a:endParaRPr sz="3900">
              <a:latin typeface="Economica"/>
              <a:ea typeface="Economica"/>
              <a:cs typeface="Economica"/>
              <a:sym typeface="Economica"/>
            </a:endParaRPr>
          </a:p>
          <a:p>
            <a:pPr marL="457200" lvl="0" indent="-280987" algn="l" rtl="0">
              <a:spcBef>
                <a:spcPts val="0"/>
              </a:spcBef>
              <a:spcAft>
                <a:spcPts val="0"/>
              </a:spcAft>
              <a:buSzPct val="38461"/>
              <a:buChar char="●"/>
            </a:pPr>
            <a:r>
              <a:rPr lang="en" sz="3900">
                <a:latin typeface="Economica"/>
                <a:ea typeface="Economica"/>
                <a:cs typeface="Economica"/>
                <a:sym typeface="Economica"/>
              </a:rPr>
              <a:t>Supporting teachers in increasing conversation</a:t>
            </a:r>
            <a:endParaRPr sz="3900">
              <a:latin typeface="Economica"/>
              <a:ea typeface="Economica"/>
              <a:cs typeface="Economica"/>
              <a:sym typeface="Economica"/>
            </a:endParaRPr>
          </a:p>
          <a:p>
            <a:pPr marL="457200" lvl="0" indent="-280987" algn="l" rtl="0">
              <a:spcBef>
                <a:spcPts val="0"/>
              </a:spcBef>
              <a:spcAft>
                <a:spcPts val="0"/>
              </a:spcAft>
              <a:buSzPct val="38461"/>
              <a:buChar char="●"/>
            </a:pPr>
            <a:r>
              <a:rPr lang="en" sz="3900">
                <a:latin typeface="Economica"/>
                <a:ea typeface="Economica"/>
                <a:cs typeface="Economica"/>
                <a:sym typeface="Economica"/>
              </a:rPr>
              <a:t>VTSS</a:t>
            </a:r>
            <a:endParaRPr sz="3900">
              <a:latin typeface="Economica"/>
              <a:ea typeface="Economica"/>
              <a:cs typeface="Economica"/>
              <a:sym typeface="Economica"/>
            </a:endParaRPr>
          </a:p>
          <a:p>
            <a:pPr marL="457200" lvl="0" indent="-280987" algn="l" rtl="0">
              <a:spcBef>
                <a:spcPts val="0"/>
              </a:spcBef>
              <a:spcAft>
                <a:spcPts val="0"/>
              </a:spcAft>
              <a:buSzPct val="38461"/>
              <a:buChar char="●"/>
            </a:pPr>
            <a:r>
              <a:rPr lang="en" sz="3900">
                <a:latin typeface="Economica"/>
                <a:ea typeface="Economica"/>
                <a:cs typeface="Economica"/>
                <a:sym typeface="Economica"/>
              </a:rPr>
              <a:t>Dynamic Assessment </a:t>
            </a:r>
            <a:br>
              <a:rPr lang="en" sz="3900">
                <a:latin typeface="Economica"/>
                <a:ea typeface="Economica"/>
                <a:cs typeface="Economica"/>
                <a:sym typeface="Economica"/>
              </a:rPr>
            </a:br>
            <a:endParaRPr sz="3900">
              <a:latin typeface="Economica"/>
              <a:ea typeface="Economica"/>
              <a:cs typeface="Economica"/>
              <a:sym typeface="Economica"/>
            </a:endParaRPr>
          </a:p>
          <a:p>
            <a:pPr marL="0" lvl="0" indent="0" algn="l" rtl="0">
              <a:spcBef>
                <a:spcPts val="1200"/>
              </a:spcBef>
              <a:spcAft>
                <a:spcPts val="1200"/>
              </a:spcAft>
              <a:buClr>
                <a:schemeClr val="dk1"/>
              </a:buClr>
              <a:buSzPct val="61111"/>
              <a:buFont typeface="Arial"/>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Needs-Adapt &amp; Manage</a:t>
            </a:r>
            <a:endParaRPr/>
          </a:p>
        </p:txBody>
      </p:sp>
      <p:sp>
        <p:nvSpPr>
          <p:cNvPr id="255" name="Google Shape;255;p4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Prevention- Spotsylvania County Schools</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
                <a:solidFill>
                  <a:srgbClr val="737373"/>
                </a:solidFill>
                <a:latin typeface="Roboto"/>
                <a:ea typeface="Roboto"/>
                <a:cs typeface="Roboto"/>
                <a:sym typeface="Roboto"/>
              </a:rPr>
              <a:t>Created a team with representatives from:</a:t>
            </a:r>
            <a:endParaRPr>
              <a:solidFill>
                <a:srgbClr val="737373"/>
              </a:solidFill>
              <a:latin typeface="Roboto"/>
              <a:ea typeface="Roboto"/>
              <a:cs typeface="Roboto"/>
              <a:sym typeface="Roboto"/>
            </a:endParaRPr>
          </a:p>
          <a:p>
            <a:pPr marL="0" lvl="0" indent="0" algn="l" rtl="0">
              <a:lnSpc>
                <a:spcPct val="150000"/>
              </a:lnSpc>
              <a:spcBef>
                <a:spcPts val="1200"/>
              </a:spcBef>
              <a:spcAft>
                <a:spcPts val="0"/>
              </a:spcAft>
              <a:buClr>
                <a:schemeClr val="dk1"/>
              </a:buClr>
              <a:buSzPts val="1100"/>
              <a:buFont typeface="Arial"/>
              <a:buNone/>
            </a:pPr>
            <a:r>
              <a:rPr lang="en">
                <a:latin typeface="Arial"/>
                <a:ea typeface="Arial"/>
                <a:cs typeface="Arial"/>
                <a:sym typeface="Arial"/>
              </a:rPr>
              <a:t>Early Childhood Special Education</a:t>
            </a:r>
            <a:endParaRPr>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
                <a:latin typeface="Arial"/>
                <a:ea typeface="Arial"/>
                <a:cs typeface="Arial"/>
                <a:sym typeface="Arial"/>
              </a:rPr>
              <a:t>English Learner Family Engagement</a:t>
            </a:r>
            <a:endParaRPr>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
                <a:latin typeface="Arial"/>
                <a:ea typeface="Arial"/>
                <a:cs typeface="Arial"/>
                <a:sym typeface="Arial"/>
              </a:rPr>
              <a:t>Head Start/Virginia Preschool Initiative</a:t>
            </a:r>
            <a:endParaRPr>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
                <a:latin typeface="Arial"/>
                <a:ea typeface="Arial"/>
                <a:cs typeface="Arial"/>
                <a:sym typeface="Arial"/>
              </a:rPr>
              <a:t>Office of Student Support Services</a:t>
            </a:r>
            <a:endParaRPr>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
                <a:latin typeface="Arial"/>
                <a:ea typeface="Arial"/>
                <a:cs typeface="Arial"/>
                <a:sym typeface="Arial"/>
              </a:rPr>
              <a:t>Parent Resource Center</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rgbClr val="737373"/>
              </a:solidFill>
              <a:latin typeface="Roboto"/>
              <a:ea typeface="Roboto"/>
              <a:cs typeface="Roboto"/>
              <a:sym typeface="Roboto"/>
            </a:endParaRPr>
          </a:p>
          <a:p>
            <a:pPr marL="0" lvl="0" indent="0" algn="l" rtl="0">
              <a:spcBef>
                <a:spcPts val="1200"/>
              </a:spcBef>
              <a:spcAft>
                <a:spcPts val="0"/>
              </a:spcAft>
              <a:buNone/>
            </a:pPr>
            <a:endParaRPr b="1"/>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Needs-Adapt &amp; Manage</a:t>
            </a:r>
            <a:endParaRPr/>
          </a:p>
        </p:txBody>
      </p:sp>
      <p:sp>
        <p:nvSpPr>
          <p:cNvPr id="261" name="Google Shape;261;p4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900" b="1">
                <a:solidFill>
                  <a:srgbClr val="000000"/>
                </a:solidFill>
                <a:latin typeface="Arial"/>
                <a:ea typeface="Arial"/>
                <a:cs typeface="Arial"/>
                <a:sym typeface="Arial"/>
              </a:rPr>
              <a:t>Initial Prevention Goal</a:t>
            </a:r>
            <a:endParaRPr sz="19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500" b="1">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500" b="1">
                <a:solidFill>
                  <a:srgbClr val="000000"/>
                </a:solidFill>
                <a:latin typeface="Arial"/>
                <a:ea typeface="Arial"/>
                <a:cs typeface="Arial"/>
                <a:sym typeface="Arial"/>
              </a:rPr>
              <a:t>To increase the number of times children engage with others in conversation daily</a:t>
            </a:r>
            <a:endParaRPr sz="1500" b="1">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sz="1100">
              <a:solidFill>
                <a:srgbClr val="000000"/>
              </a:solidFill>
              <a:latin typeface="Arial"/>
              <a:ea typeface="Arial"/>
              <a:cs typeface="Arial"/>
              <a:sym typeface="Arial"/>
            </a:endParaRPr>
          </a:p>
          <a:p>
            <a:pPr marL="457200" lvl="0" indent="0" algn="l" rtl="0">
              <a:lnSpc>
                <a:spcPct val="150000"/>
              </a:lnSpc>
              <a:spcBef>
                <a:spcPts val="0"/>
              </a:spcBef>
              <a:spcAft>
                <a:spcPts val="0"/>
              </a:spcAft>
              <a:buNone/>
            </a:pPr>
            <a:r>
              <a:rPr lang="en" sz="1100">
                <a:solidFill>
                  <a:srgbClr val="000000"/>
                </a:solidFill>
                <a:latin typeface="Arial"/>
                <a:ea typeface="Arial"/>
                <a:cs typeface="Arial"/>
                <a:sym typeface="Arial"/>
              </a:rPr>
              <a:t>     </a:t>
            </a:r>
            <a:r>
              <a:rPr lang="en" sz="1400">
                <a:solidFill>
                  <a:srgbClr val="000000"/>
                </a:solidFill>
                <a:latin typeface="Arial"/>
                <a:ea typeface="Arial"/>
                <a:cs typeface="Arial"/>
                <a:sym typeface="Arial"/>
              </a:rPr>
              <a:t>1a-collect baseline data</a:t>
            </a:r>
            <a:endParaRPr sz="140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1400">
                <a:solidFill>
                  <a:srgbClr val="000000"/>
                </a:solidFill>
                <a:latin typeface="Arial"/>
                <a:ea typeface="Arial"/>
                <a:cs typeface="Arial"/>
                <a:sym typeface="Arial"/>
              </a:rPr>
              <a:t>             1b-create and distribute educational materials</a:t>
            </a:r>
            <a:endParaRPr sz="1400">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1400">
                <a:solidFill>
                  <a:srgbClr val="000000"/>
                </a:solidFill>
                <a:latin typeface="Arial"/>
                <a:ea typeface="Arial"/>
                <a:cs typeface="Arial"/>
                <a:sym typeface="Arial"/>
              </a:rPr>
              <a:t>             1c-establish community contacts for outreach</a:t>
            </a:r>
            <a:endParaRPr sz="1400">
              <a:solidFill>
                <a:srgbClr val="000000"/>
              </a:solidFill>
              <a:latin typeface="Arial"/>
              <a:ea typeface="Arial"/>
              <a:cs typeface="Arial"/>
              <a:sym typeface="Arial"/>
            </a:endParaRPr>
          </a:p>
          <a:p>
            <a:pPr marL="0" lvl="0" indent="0" algn="l" rtl="0">
              <a:spcBef>
                <a:spcPts val="0"/>
              </a:spcBef>
              <a:spcAft>
                <a:spcPts val="0"/>
              </a:spcAft>
              <a:buNone/>
            </a:pPr>
            <a:endParaRPr>
              <a:solidFill>
                <a:srgbClr val="737373"/>
              </a:solidFill>
              <a:latin typeface="Roboto"/>
              <a:ea typeface="Roboto"/>
              <a:cs typeface="Roboto"/>
              <a:sym typeface="Roboto"/>
            </a:endParaRPr>
          </a:p>
          <a:p>
            <a:pPr marL="0" lvl="0" indent="0" algn="l" rtl="0">
              <a:spcBef>
                <a:spcPts val="1200"/>
              </a:spcBef>
              <a:spcAft>
                <a:spcPts val="12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Needs-Adapt &amp; Manage</a:t>
            </a:r>
            <a:endParaRPr/>
          </a:p>
        </p:txBody>
      </p:sp>
      <p:sp>
        <p:nvSpPr>
          <p:cNvPr id="267" name="Google Shape;267;p4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b="1">
                <a:latin typeface="Roboto"/>
                <a:ea typeface="Roboto"/>
                <a:cs typeface="Roboto"/>
                <a:sym typeface="Roboto"/>
              </a:rPr>
              <a:t>Initial Prevention Steps:</a:t>
            </a:r>
            <a:endParaRPr sz="1600" b="1">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r>
              <a:rPr lang="en" sz="1600">
                <a:latin typeface="Roboto"/>
                <a:ea typeface="Roboto"/>
                <a:cs typeface="Roboto"/>
                <a:sym typeface="Roboto"/>
              </a:rPr>
              <a:t>Research for resources</a:t>
            </a:r>
            <a:endParaRPr sz="1600">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r>
              <a:rPr lang="en" sz="1600">
                <a:latin typeface="Roboto"/>
                <a:ea typeface="Roboto"/>
                <a:cs typeface="Roboto"/>
                <a:sym typeface="Roboto"/>
              </a:rPr>
              <a:t>Met with team to brainstorm</a:t>
            </a:r>
            <a:endParaRPr sz="1600">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r>
              <a:rPr lang="en" sz="1600">
                <a:latin typeface="Roboto"/>
                <a:ea typeface="Roboto"/>
                <a:cs typeface="Roboto"/>
                <a:sym typeface="Roboto"/>
              </a:rPr>
              <a:t>Met with LENA Representative</a:t>
            </a:r>
            <a:endParaRPr sz="1600">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endParaRPr sz="1600">
              <a:latin typeface="Roboto"/>
              <a:ea typeface="Roboto"/>
              <a:cs typeface="Roboto"/>
              <a:sym typeface="Roboto"/>
            </a:endParaRPr>
          </a:p>
          <a:p>
            <a:pPr marL="0" lvl="0" indent="0" algn="l" rtl="0">
              <a:spcBef>
                <a:spcPts val="1200"/>
              </a:spcBef>
              <a:spcAft>
                <a:spcPts val="1200"/>
              </a:spcAft>
              <a:buNone/>
            </a:pPr>
            <a:endParaRPr/>
          </a:p>
        </p:txBody>
      </p:sp>
      <p:sp>
        <p:nvSpPr>
          <p:cNvPr id="268" name="Google Shape;268;p4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a:solidFill>
                  <a:srgbClr val="000000"/>
                </a:solidFill>
                <a:latin typeface="Roboto"/>
                <a:ea typeface="Roboto"/>
                <a:cs typeface="Roboto"/>
                <a:sym typeface="Roboto"/>
              </a:rPr>
              <a:t>Team Actions:</a:t>
            </a:r>
            <a:endParaRPr sz="1600" b="1">
              <a:solidFill>
                <a:srgbClr val="000000"/>
              </a:solidFill>
              <a:latin typeface="Roboto"/>
              <a:ea typeface="Roboto"/>
              <a:cs typeface="Roboto"/>
              <a:sym typeface="Roboto"/>
            </a:endParaRPr>
          </a:p>
          <a:p>
            <a:pPr marL="0" lvl="0" indent="0" algn="l" rtl="0">
              <a:spcBef>
                <a:spcPts val="1200"/>
              </a:spcBef>
              <a:spcAft>
                <a:spcPts val="0"/>
              </a:spcAft>
              <a:buNone/>
            </a:pPr>
            <a:r>
              <a:rPr lang="en" sz="1600">
                <a:solidFill>
                  <a:srgbClr val="000000"/>
                </a:solidFill>
                <a:latin typeface="Roboto"/>
                <a:ea typeface="Roboto"/>
                <a:cs typeface="Roboto"/>
                <a:sym typeface="Roboto"/>
              </a:rPr>
              <a:t>Development of paper resources to share with families</a:t>
            </a:r>
            <a:endParaRPr sz="1600">
              <a:solidFill>
                <a:srgbClr val="000000"/>
              </a:solidFill>
              <a:latin typeface="Roboto"/>
              <a:ea typeface="Roboto"/>
              <a:cs typeface="Roboto"/>
              <a:sym typeface="Roboto"/>
            </a:endParaRPr>
          </a:p>
          <a:p>
            <a:pPr marL="0" lvl="0" indent="0" algn="l" rtl="0">
              <a:spcBef>
                <a:spcPts val="1200"/>
              </a:spcBef>
              <a:spcAft>
                <a:spcPts val="0"/>
              </a:spcAft>
              <a:buNone/>
            </a:pPr>
            <a:r>
              <a:rPr lang="en" sz="1600">
                <a:solidFill>
                  <a:srgbClr val="000000"/>
                </a:solidFill>
                <a:latin typeface="Roboto"/>
                <a:ea typeface="Roboto"/>
                <a:cs typeface="Roboto"/>
                <a:sym typeface="Roboto"/>
              </a:rPr>
              <a:t>Set distribution plan</a:t>
            </a:r>
            <a:endParaRPr sz="1600">
              <a:solidFill>
                <a:srgbClr val="000000"/>
              </a:solidFill>
              <a:latin typeface="Roboto"/>
              <a:ea typeface="Roboto"/>
              <a:cs typeface="Roboto"/>
              <a:sym typeface="Roboto"/>
            </a:endParaRPr>
          </a:p>
          <a:p>
            <a:pPr marL="0" lvl="0" indent="0" algn="l" rtl="0">
              <a:spcBef>
                <a:spcPts val="1200"/>
              </a:spcBef>
              <a:spcAft>
                <a:spcPts val="0"/>
              </a:spcAft>
              <a:buNone/>
            </a:pPr>
            <a:r>
              <a:rPr lang="en" sz="1600">
                <a:solidFill>
                  <a:srgbClr val="000000"/>
                </a:solidFill>
                <a:latin typeface="Roboto"/>
                <a:ea typeface="Roboto"/>
                <a:cs typeface="Roboto"/>
                <a:sym typeface="Roboto"/>
              </a:rPr>
              <a:t>Develop list of community contacts</a:t>
            </a:r>
            <a:endParaRPr sz="1600">
              <a:solidFill>
                <a:srgbClr val="000000"/>
              </a:solidFill>
              <a:latin typeface="Roboto"/>
              <a:ea typeface="Roboto"/>
              <a:cs typeface="Roboto"/>
              <a:sym typeface="Roboto"/>
            </a:endParaRPr>
          </a:p>
          <a:p>
            <a:pPr marL="0" lvl="0" indent="0" algn="l" rtl="0">
              <a:spcBef>
                <a:spcPts val="1200"/>
              </a:spcBef>
              <a:spcAft>
                <a:spcPts val="0"/>
              </a:spcAft>
              <a:buNone/>
            </a:pPr>
            <a:r>
              <a:rPr lang="en" sz="1600">
                <a:solidFill>
                  <a:srgbClr val="000000"/>
                </a:solidFill>
                <a:latin typeface="Roboto"/>
                <a:ea typeface="Roboto"/>
                <a:cs typeface="Roboto"/>
                <a:sym typeface="Roboto"/>
              </a:rPr>
              <a:t>Gather data on current communication of PS students</a:t>
            </a:r>
            <a:endParaRPr sz="1600">
              <a:solidFill>
                <a:srgbClr val="000000"/>
              </a:solidFill>
              <a:latin typeface="Roboto"/>
              <a:ea typeface="Roboto"/>
              <a:cs typeface="Roboto"/>
              <a:sym typeface="Roboto"/>
            </a:endParaRPr>
          </a:p>
          <a:p>
            <a:pPr marL="0" lvl="0" indent="0" algn="l" rtl="0">
              <a:spcBef>
                <a:spcPts val="1200"/>
              </a:spcBef>
              <a:spcAft>
                <a:spcPts val="12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Needs-Adapt &amp; Manage</a:t>
            </a:r>
            <a:endParaRPr/>
          </a:p>
        </p:txBody>
      </p:sp>
      <p:sp>
        <p:nvSpPr>
          <p:cNvPr id="274" name="Google Shape;274;p4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14325" algn="l" rtl="0">
              <a:spcBef>
                <a:spcPts val="0"/>
              </a:spcBef>
              <a:spcAft>
                <a:spcPts val="0"/>
              </a:spcAft>
              <a:buSzPts val="1350"/>
              <a:buFont typeface="Merriweather"/>
              <a:buChar char="●"/>
            </a:pPr>
            <a:r>
              <a:rPr lang="en" sz="1350">
                <a:solidFill>
                  <a:srgbClr val="222222"/>
                </a:solidFill>
                <a:highlight>
                  <a:srgbClr val="FFFFFF"/>
                </a:highlight>
                <a:latin typeface="Merriweather"/>
                <a:ea typeface="Merriweather"/>
                <a:cs typeface="Merriweather"/>
                <a:sym typeface="Merriweather"/>
              </a:rPr>
              <a:t>We recommend that early childhood teachers and policy makers embrace ‘slow pedagogy’ and ‘slow knowledge’, within a system which should be characterised by listening (Clark, </a:t>
            </a:r>
            <a:r>
              <a:rPr lang="en" sz="1350" u="sng">
                <a:solidFill>
                  <a:srgbClr val="025E8D"/>
                </a:solidFill>
                <a:highlight>
                  <a:srgbClr val="FFFFFF"/>
                </a:highlight>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2020</a:t>
            </a:r>
            <a:r>
              <a:rPr lang="en" sz="1350">
                <a:solidFill>
                  <a:srgbClr val="222222"/>
                </a:solidFill>
                <a:highlight>
                  <a:srgbClr val="FFFFFF"/>
                </a:highlight>
                <a:latin typeface="Merriweather"/>
                <a:ea typeface="Merriweather"/>
                <a:cs typeface="Merriweather"/>
                <a:sym typeface="Merriweather"/>
              </a:rPr>
              <a:t>); the antithesis of the ‘hurried child’ (Elkind, </a:t>
            </a:r>
            <a:r>
              <a:rPr lang="en" sz="1350" u="sng">
                <a:solidFill>
                  <a:srgbClr val="025E8D"/>
                </a:solidFill>
                <a:highlight>
                  <a:srgbClr val="FFFFFF"/>
                </a:highlight>
                <a:latin typeface="Merriweather"/>
                <a:ea typeface="Merriweather"/>
                <a:cs typeface="Merriweather"/>
                <a:sym typeface="Merriweather"/>
                <a:hlinkClick r:id="rId4">
                  <a:extLst>
                    <a:ext uri="{A12FA001-AC4F-418D-AE19-62706E023703}">
                      <ahyp:hlinkClr xmlns:ahyp="http://schemas.microsoft.com/office/drawing/2018/hyperlinkcolor" val="tx"/>
                    </a:ext>
                  </a:extLst>
                </a:hlinkClick>
              </a:rPr>
              <a:t>1987</a:t>
            </a:r>
            <a:r>
              <a:rPr lang="en" sz="1350">
                <a:solidFill>
                  <a:srgbClr val="222222"/>
                </a:solidFill>
                <a:highlight>
                  <a:srgbClr val="FFFFFF"/>
                </a:highlight>
                <a:latin typeface="Merriweather"/>
                <a:ea typeface="Merriweather"/>
                <a:cs typeface="Merriweather"/>
                <a:sym typeface="Merriweather"/>
              </a:rPr>
              <a:t>). We urge early childhood teachers to find the rhythm of the children they are working with, to listen deeply, observe deeply, and connect deeply with children. We recommend reading slowly; playing slowly, snacking slowly, and walking slowly as a means of facilitating the natural rhythms of the child’s physiology. As noted by Clark (</a:t>
            </a:r>
            <a:r>
              <a:rPr lang="en" sz="1350" u="sng">
                <a:solidFill>
                  <a:srgbClr val="025E8D"/>
                </a:solidFill>
                <a:highlight>
                  <a:srgbClr val="FFFFFF"/>
                </a:highlight>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2020</a:t>
            </a:r>
            <a:r>
              <a:rPr lang="en" sz="1350">
                <a:solidFill>
                  <a:srgbClr val="222222"/>
                </a:solidFill>
                <a:highlight>
                  <a:srgbClr val="FFFFFF"/>
                </a:highlight>
                <a:latin typeface="Merriweather"/>
                <a:ea typeface="Merriweather"/>
                <a:cs typeface="Merriweather"/>
                <a:sym typeface="Merriweather"/>
              </a:rPr>
              <a:t>), </a:t>
            </a:r>
            <a:r>
              <a:rPr lang="en" sz="1350" u="sng">
                <a:solidFill>
                  <a:srgbClr val="222222"/>
                </a:solidFill>
                <a:highlight>
                  <a:srgbClr val="FFFFFF"/>
                </a:highlight>
                <a:latin typeface="Merriweather"/>
                <a:ea typeface="Merriweather"/>
                <a:cs typeface="Merriweather"/>
                <a:sym typeface="Merriweather"/>
              </a:rPr>
              <a:t>slow has become the new urgent.</a:t>
            </a:r>
            <a:endParaRPr u="sng"/>
          </a:p>
        </p:txBody>
      </p:sp>
      <p:sp>
        <p:nvSpPr>
          <p:cNvPr id="275" name="Google Shape;275;p46"/>
          <p:cNvSpPr txBox="1"/>
          <p:nvPr/>
        </p:nvSpPr>
        <p:spPr>
          <a:xfrm>
            <a:off x="187950" y="3304475"/>
            <a:ext cx="8644500" cy="1431600"/>
          </a:xfrm>
          <a:prstGeom prst="rect">
            <a:avLst/>
          </a:prstGeom>
          <a:noFill/>
          <a:ln>
            <a:noFill/>
          </a:ln>
        </p:spPr>
        <p:txBody>
          <a:bodyPr spcFirstLastPara="1" wrap="square" lIns="91425" tIns="91425" rIns="91425" bIns="91425" anchor="t" anchorCtr="0">
            <a:spAutoFit/>
          </a:bodyPr>
          <a:lstStyle/>
          <a:p>
            <a:pPr marL="457200" lvl="0" indent="-314325" algn="l" rtl="0">
              <a:spcBef>
                <a:spcPts val="0"/>
              </a:spcBef>
              <a:spcAft>
                <a:spcPts val="0"/>
              </a:spcAft>
              <a:buSzPts val="1350"/>
              <a:buFont typeface="Merriweather"/>
              <a:buChar char="●"/>
            </a:pPr>
            <a:r>
              <a:rPr lang="en" sz="1350">
                <a:solidFill>
                  <a:srgbClr val="222222"/>
                </a:solidFill>
                <a:highlight>
                  <a:srgbClr val="FFFFFF"/>
                </a:highlight>
                <a:latin typeface="Merriweather"/>
                <a:ea typeface="Merriweather"/>
                <a:cs typeface="Merriweather"/>
                <a:sym typeface="Merriweather"/>
              </a:rPr>
              <a:t>Opportunities for play are paramount so that young children can develop critical social and emotional skills, build resilience, and develop coping skills to deal with adverse situations (National Scientific Council on the Developing Child, </a:t>
            </a:r>
            <a:r>
              <a:rPr lang="en" sz="1350" u="sng">
                <a:solidFill>
                  <a:srgbClr val="025E8D"/>
                </a:solidFill>
                <a:highlight>
                  <a:srgbClr val="FFFFFF"/>
                </a:highlight>
                <a:latin typeface="Merriweather"/>
                <a:ea typeface="Merriweather"/>
                <a:cs typeface="Merriweather"/>
                <a:sym typeface="Merriweather"/>
                <a:hlinkClick r:id="rId5">
                  <a:extLst>
                    <a:ext uri="{A12FA001-AC4F-418D-AE19-62706E023703}">
                      <ahyp:hlinkClr xmlns:ahyp="http://schemas.microsoft.com/office/drawing/2018/hyperlinkcolor" val="tx"/>
                    </a:ext>
                  </a:extLst>
                </a:hlinkClick>
              </a:rPr>
              <a:t>2015</a:t>
            </a:r>
            <a:r>
              <a:rPr lang="en" sz="1350">
                <a:solidFill>
                  <a:srgbClr val="222222"/>
                </a:solidFill>
                <a:highlight>
                  <a:srgbClr val="FFFFFF"/>
                </a:highlight>
                <a:latin typeface="Merriweather"/>
                <a:ea typeface="Merriweather"/>
                <a:cs typeface="Merriweather"/>
                <a:sym typeface="Merriweather"/>
              </a:rPr>
              <a:t>). The role and response of early childhood educators is, therefore, critical.  (</a:t>
            </a:r>
            <a:r>
              <a:rPr lang="en" sz="1350" u="sng">
                <a:solidFill>
                  <a:schemeClr val="hlink"/>
                </a:solidFill>
                <a:highlight>
                  <a:srgbClr val="FFFFFF"/>
                </a:highlight>
                <a:latin typeface="Merriweather"/>
                <a:ea typeface="Merriweather"/>
                <a:cs typeface="Merriweather"/>
                <a:sym typeface="Merriweather"/>
                <a:hlinkClick r:id="rId6"/>
              </a:rPr>
              <a:t>https://link.springer.com/article/10.1007/s10643-021-01193-2</a:t>
            </a:r>
            <a:r>
              <a:rPr lang="en" sz="1350">
                <a:solidFill>
                  <a:srgbClr val="222222"/>
                </a:solidFill>
                <a:highlight>
                  <a:srgbClr val="FFFFFF"/>
                </a:highlight>
                <a:latin typeface="Merriweather"/>
                <a:ea typeface="Merriweather"/>
                <a:cs typeface="Merriweather"/>
                <a:sym typeface="Merriweather"/>
              </a:rPr>
              <a:t>)</a:t>
            </a:r>
            <a:endParaRPr sz="1350">
              <a:solidFill>
                <a:srgbClr val="222222"/>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endParaRPr sz="1350">
              <a:solidFill>
                <a:srgbClr val="222222"/>
              </a:solidFill>
              <a:highlight>
                <a:srgbClr val="FFFFFF"/>
              </a:highlight>
              <a:latin typeface="Merriweather"/>
              <a:ea typeface="Merriweather"/>
              <a:cs typeface="Merriweather"/>
              <a:sym typeface="Merriweathe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Communication Needs-Adapt &amp; Manage</a:t>
            </a:r>
            <a:endParaRPr/>
          </a:p>
        </p:txBody>
      </p:sp>
      <p:sp>
        <p:nvSpPr>
          <p:cNvPr id="281" name="Google Shape;281;p4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20000"/>
          </a:bodyPr>
          <a:lstStyle/>
          <a:p>
            <a:pPr marL="0" lvl="0" indent="0" algn="l" rtl="0">
              <a:spcBef>
                <a:spcPts val="1000"/>
              </a:spcBef>
              <a:spcAft>
                <a:spcPts val="0"/>
              </a:spcAft>
              <a:buClr>
                <a:schemeClr val="dk1"/>
              </a:buClr>
              <a:buSzPts val="1100"/>
              <a:buFont typeface="Arial"/>
              <a:buNone/>
            </a:pPr>
            <a:r>
              <a:rPr lang="en">
                <a:solidFill>
                  <a:srgbClr val="9BAFB5"/>
                </a:solidFill>
                <a:latin typeface="Arial"/>
                <a:ea typeface="Arial"/>
                <a:cs typeface="Arial"/>
                <a:sym typeface="Arial"/>
              </a:rPr>
              <a:t>•</a:t>
            </a:r>
            <a:r>
              <a:rPr lang="en">
                <a:solidFill>
                  <a:srgbClr val="404040"/>
                </a:solidFill>
                <a:latin typeface="Arial"/>
                <a:ea typeface="Arial"/>
                <a:cs typeface="Arial"/>
                <a:sym typeface="Arial"/>
              </a:rPr>
              <a:t>“We should have looked at a recovery plan for childhood, rather than just for education, “ said Pearce</a:t>
            </a:r>
            <a:endParaRPr>
              <a:solidFill>
                <a:srgbClr val="404040"/>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a:solidFill>
                  <a:srgbClr val="9BAFB5"/>
                </a:solidFill>
                <a:latin typeface="Arial"/>
                <a:ea typeface="Arial"/>
                <a:cs typeface="Arial"/>
                <a:sym typeface="Arial"/>
              </a:rPr>
              <a:t>•</a:t>
            </a:r>
            <a:r>
              <a:rPr lang="en">
                <a:solidFill>
                  <a:srgbClr val="404040"/>
                </a:solidFill>
                <a:latin typeface="Arial"/>
                <a:ea typeface="Arial"/>
                <a:cs typeface="Arial"/>
                <a:sym typeface="Arial"/>
              </a:rPr>
              <a:t>“A childhood Covid recovery plan would have invested in addressing wider wellbeing issues such as anxiety and mental health, the disruption caused by missing key life moments such as transition to secondary school, and the emotional impact of spending long periods away from family and friends during lockdown.”</a:t>
            </a:r>
            <a:endParaRPr>
              <a:solidFill>
                <a:srgbClr val="404040"/>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a:solidFill>
                  <a:srgbClr val="9BAFB5"/>
                </a:solidFill>
                <a:latin typeface="Arial"/>
                <a:ea typeface="Arial"/>
                <a:cs typeface="Arial"/>
                <a:sym typeface="Arial"/>
              </a:rPr>
              <a:t>•</a:t>
            </a:r>
            <a:r>
              <a:rPr lang="en" u="sng">
                <a:solidFill>
                  <a:schemeClr val="hlink"/>
                </a:solidFill>
                <a:latin typeface="Arial"/>
                <a:ea typeface="Arial"/>
                <a:cs typeface="Arial"/>
                <a:sym typeface="Arial"/>
                <a:hlinkClick r:id="rId3"/>
              </a:rPr>
              <a:t>ASHA Leader: SLPs as mental health first responders</a:t>
            </a:r>
            <a:endParaRPr u="sng">
              <a:solidFill>
                <a:schemeClr val="hlink"/>
              </a:solidFill>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a:solidFill>
                  <a:srgbClr val="9BAFB5"/>
                </a:solidFill>
                <a:latin typeface="Arial"/>
                <a:ea typeface="Arial"/>
                <a:cs typeface="Arial"/>
                <a:sym typeface="Arial"/>
              </a:rPr>
              <a:t>•</a:t>
            </a:r>
            <a:r>
              <a:rPr lang="en" u="sng">
                <a:solidFill>
                  <a:schemeClr val="hlink"/>
                </a:solidFill>
                <a:latin typeface="Arial"/>
                <a:ea typeface="Arial"/>
                <a:cs typeface="Arial"/>
                <a:sym typeface="Arial"/>
                <a:hlinkClick r:id="rId4"/>
              </a:rPr>
              <a:t>ASHA Leader: Working with Students Battling Covid Anxiety</a:t>
            </a:r>
            <a:endParaRPr u="sng">
              <a:solidFill>
                <a:schemeClr val="hlink"/>
              </a:solidFill>
              <a:latin typeface="Arial"/>
              <a:ea typeface="Arial"/>
              <a:cs typeface="Arial"/>
              <a:sym typeface="Arial"/>
            </a:endParaRPr>
          </a:p>
          <a:p>
            <a:pPr marL="0" lvl="0" indent="0" algn="l" rtl="0">
              <a:spcBef>
                <a:spcPts val="0"/>
              </a:spcBef>
              <a:spcAft>
                <a:spcPts val="1200"/>
              </a:spcAft>
              <a:buNone/>
            </a:pPr>
            <a:endParaRPr sz="1350">
              <a:solidFill>
                <a:srgbClr val="222222"/>
              </a:solidFill>
              <a:highlight>
                <a:srgbClr val="FFFFFF"/>
              </a:highlight>
              <a:latin typeface="Merriweather"/>
              <a:ea typeface="Merriweather"/>
              <a:cs typeface="Merriweather"/>
              <a:sym typeface="Merriweather"/>
            </a:endParaRPr>
          </a:p>
        </p:txBody>
      </p:sp>
      <p:sp>
        <p:nvSpPr>
          <p:cNvPr id="282" name="Google Shape;282;p47"/>
          <p:cNvSpPr txBox="1"/>
          <p:nvPr/>
        </p:nvSpPr>
        <p:spPr>
          <a:xfrm>
            <a:off x="187950" y="3304475"/>
            <a:ext cx="86445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50">
              <a:solidFill>
                <a:srgbClr val="222222"/>
              </a:solidFill>
              <a:highlight>
                <a:srgbClr val="FFFFFF"/>
              </a:highlight>
              <a:latin typeface="Merriweather"/>
              <a:ea typeface="Merriweather"/>
              <a:cs typeface="Merriweather"/>
              <a:sym typeface="Merriweathe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8"/>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Questions?</a:t>
            </a:r>
            <a:endParaRPr/>
          </a:p>
        </p:txBody>
      </p:sp>
      <p:sp>
        <p:nvSpPr>
          <p:cNvPr id="288" name="Google Shape;288;p48"/>
          <p:cNvSpPr txBox="1">
            <a:spLocks noGrp="1"/>
          </p:cNvSpPr>
          <p:nvPr>
            <p:ph type="body" idx="4294967295"/>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Contact Information</a:t>
            </a:r>
            <a:endParaRPr/>
          </a:p>
        </p:txBody>
      </p:sp>
      <p:sp>
        <p:nvSpPr>
          <p:cNvPr id="294" name="Google Shape;294;p4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2500"/>
              <a:t>Catherine Thompson:  catherine.thompson@apsva.us</a:t>
            </a: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r>
              <a:rPr lang="en" sz="2500"/>
              <a:t>Donna Bryant:  dbryant@spotsylvania.k12.va.us</a:t>
            </a: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00" name="Google Shape;300;p5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06" name="Google Shape;306;p5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Agenda</a:t>
            </a:r>
            <a:endParaRPr/>
          </a:p>
        </p:txBody>
      </p:sp>
      <p:sp>
        <p:nvSpPr>
          <p:cNvPr id="81" name="Google Shape;81;p16"/>
          <p:cNvSpPr txBox="1">
            <a:spLocks noGrp="1"/>
          </p:cNvSpPr>
          <p:nvPr>
            <p:ph type="body" idx="1"/>
          </p:nvPr>
        </p:nvSpPr>
        <p:spPr>
          <a:xfrm>
            <a:off x="219440" y="1290865"/>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a:solidFill>
                  <a:schemeClr val="dk1"/>
                </a:solidFill>
              </a:rPr>
              <a:t>Introductions and overview of agenda</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Overview of Shifts in SLP practice</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Factors influencing the shifts in telepractice provision</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Impact and management of the shifts related to telepractice </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Factors influencing the use of SLPAs in practice</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Impact and management of the shifts related to SLPA support</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Factors influencing the shifts in communication needs </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Impact and management of the shifts related to communication needs due to pandemic</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Wrap up; Questions and Answers</a:t>
            </a:r>
            <a:endParaRPr sz="17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12" name="Google Shape;312;p5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18" name="Google Shape;318;p5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24" name="Google Shape;324;p5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30" name="Google Shape;330;p5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36" name="Google Shape;336;p5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42" name="Google Shape;342;p5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48" name="Google Shape;348;p5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54" name="Google Shape;354;p5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60" name="Google Shape;360;p6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66" name="Google Shape;366;p6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Learner Outcomes</a:t>
            </a:r>
            <a:endParaRPr/>
          </a:p>
        </p:txBody>
      </p:sp>
      <p:sp>
        <p:nvSpPr>
          <p:cNvPr id="87" name="Google Shape;87;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300">
                <a:solidFill>
                  <a:schemeClr val="dk1"/>
                </a:solidFill>
              </a:rPr>
              <a:t>Participants will be able to</a:t>
            </a: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 Identify three recent shifts in SLP practice</a:t>
            </a: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 Describe 3 factors influencing these shifts</a:t>
            </a: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 Describe 3 strategies to manage the impact of these shifts on SLP practice to create positive  outcomes for clients</a:t>
            </a:r>
            <a:endParaRPr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72" name="Google Shape;372;p6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78" name="Google Shape;378;p6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384" name="Google Shape;384;p6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0" y="125"/>
            <a:ext cx="5858400" cy="88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latin typeface="Arial"/>
                <a:ea typeface="Arial"/>
                <a:cs typeface="Arial"/>
                <a:sym typeface="Arial"/>
              </a:rPr>
              <a:t>“Change is the only constant in life.  One’s ability to adapt to those changes will determine your success in life.”</a:t>
            </a:r>
            <a:endParaRPr sz="1400">
              <a:latin typeface="Arial"/>
              <a:ea typeface="Arial"/>
              <a:cs typeface="Arial"/>
              <a:sym typeface="Arial"/>
            </a:endParaRPr>
          </a:p>
          <a:p>
            <a:pPr marL="0" lvl="0" indent="0" algn="ctr" rtl="0">
              <a:spcBef>
                <a:spcPts val="0"/>
              </a:spcBef>
              <a:spcAft>
                <a:spcPts val="0"/>
              </a:spcAft>
              <a:buNone/>
            </a:pPr>
            <a:r>
              <a:rPr lang="en" sz="1400">
                <a:latin typeface="Arial"/>
                <a:ea typeface="Arial"/>
                <a:cs typeface="Arial"/>
                <a:sym typeface="Arial"/>
              </a:rPr>
              <a:t>Benjamin Franklin</a:t>
            </a:r>
            <a:endParaRPr sz="1400">
              <a:latin typeface="Arial"/>
              <a:ea typeface="Arial"/>
              <a:cs typeface="Arial"/>
              <a:sym typeface="Arial"/>
            </a:endParaRPr>
          </a:p>
        </p:txBody>
      </p:sp>
      <p:sp>
        <p:nvSpPr>
          <p:cNvPr id="93" name="Google Shape;93;p18"/>
          <p:cNvSpPr txBox="1"/>
          <p:nvPr/>
        </p:nvSpPr>
        <p:spPr>
          <a:xfrm>
            <a:off x="4244091" y="980408"/>
            <a:ext cx="50955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“If you want to change the future, you must change what you’re doing in the present. “</a:t>
            </a:r>
            <a:endParaRPr>
              <a:solidFill>
                <a:schemeClr val="dk1"/>
              </a:solidFill>
            </a:endParaRPr>
          </a:p>
          <a:p>
            <a:pPr marL="0" lvl="0" indent="0" algn="ctr" rtl="0">
              <a:spcBef>
                <a:spcPts val="0"/>
              </a:spcBef>
              <a:spcAft>
                <a:spcPts val="0"/>
              </a:spcAft>
              <a:buNone/>
            </a:pPr>
            <a:r>
              <a:rPr lang="en">
                <a:solidFill>
                  <a:schemeClr val="dk1"/>
                </a:solidFill>
              </a:rPr>
              <a:t>Mark Twain</a:t>
            </a:r>
            <a:endParaRPr>
              <a:solidFill>
                <a:schemeClr val="dk1"/>
              </a:solidFill>
            </a:endParaRPr>
          </a:p>
        </p:txBody>
      </p:sp>
      <p:sp>
        <p:nvSpPr>
          <p:cNvPr id="94" name="Google Shape;94;p18"/>
          <p:cNvSpPr txBox="1"/>
          <p:nvPr/>
        </p:nvSpPr>
        <p:spPr>
          <a:xfrm>
            <a:off x="135598" y="1908475"/>
            <a:ext cx="4244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“It doesn’t matter how strong your opinions are.  If you don’t use your power for positive change you are indeed part of the problem.”</a:t>
            </a:r>
            <a:endParaRPr>
              <a:solidFill>
                <a:schemeClr val="dk1"/>
              </a:solidFill>
            </a:endParaRPr>
          </a:p>
          <a:p>
            <a:pPr marL="0" lvl="0" indent="0" algn="ctr" rtl="0">
              <a:spcBef>
                <a:spcPts val="0"/>
              </a:spcBef>
              <a:spcAft>
                <a:spcPts val="0"/>
              </a:spcAft>
              <a:buNone/>
            </a:pPr>
            <a:r>
              <a:rPr lang="en">
                <a:solidFill>
                  <a:schemeClr val="dk1"/>
                </a:solidFill>
              </a:rPr>
              <a:t>Coretta Scott King</a:t>
            </a:r>
            <a:endParaRPr>
              <a:solidFill>
                <a:schemeClr val="dk1"/>
              </a:solidFill>
            </a:endParaRPr>
          </a:p>
        </p:txBody>
      </p:sp>
      <p:sp>
        <p:nvSpPr>
          <p:cNvPr id="95" name="Google Shape;95;p18"/>
          <p:cNvSpPr txBox="1"/>
          <p:nvPr/>
        </p:nvSpPr>
        <p:spPr>
          <a:xfrm>
            <a:off x="-9" y="4149652"/>
            <a:ext cx="4689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“Change is inevitable. Growth is optional.”</a:t>
            </a:r>
            <a:endParaRPr>
              <a:solidFill>
                <a:schemeClr val="dk1"/>
              </a:solidFill>
            </a:endParaRPr>
          </a:p>
          <a:p>
            <a:pPr marL="0" lvl="0" indent="0" algn="ctr" rtl="0">
              <a:spcBef>
                <a:spcPts val="0"/>
              </a:spcBef>
              <a:spcAft>
                <a:spcPts val="0"/>
              </a:spcAft>
              <a:buNone/>
            </a:pPr>
            <a:r>
              <a:rPr lang="en">
                <a:solidFill>
                  <a:schemeClr val="dk1"/>
                </a:solidFill>
              </a:rPr>
              <a:t>John C. Maxwell</a:t>
            </a:r>
            <a:endParaRPr>
              <a:solidFill>
                <a:schemeClr val="dk1"/>
              </a:solidFill>
            </a:endParaRPr>
          </a:p>
        </p:txBody>
      </p:sp>
      <p:sp>
        <p:nvSpPr>
          <p:cNvPr id="96" name="Google Shape;96;p18"/>
          <p:cNvSpPr txBox="1"/>
          <p:nvPr/>
        </p:nvSpPr>
        <p:spPr>
          <a:xfrm>
            <a:off x="4244100" y="2955183"/>
            <a:ext cx="4459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“Change is hard because people overestimate the value of what they have and underestimate the value of what they may gain by giving that up. “</a:t>
            </a:r>
            <a:endParaRPr>
              <a:solidFill>
                <a:schemeClr val="dk1"/>
              </a:solidFill>
            </a:endParaRPr>
          </a:p>
          <a:p>
            <a:pPr marL="0" lvl="0" indent="0" algn="ctr" rtl="0">
              <a:spcBef>
                <a:spcPts val="0"/>
              </a:spcBef>
              <a:spcAft>
                <a:spcPts val="0"/>
              </a:spcAft>
              <a:buNone/>
            </a:pPr>
            <a:r>
              <a:rPr lang="en">
                <a:solidFill>
                  <a:schemeClr val="dk1"/>
                </a:solidFill>
              </a:rPr>
              <a:t>James Belasco &amp; Ralph Stayer</a:t>
            </a:r>
            <a:endParaRPr>
              <a:solidFill>
                <a:schemeClr val="dk1"/>
              </a:solidFill>
            </a:endParaRPr>
          </a:p>
        </p:txBody>
      </p:sp>
      <p:sp>
        <p:nvSpPr>
          <p:cNvPr id="97" name="Google Shape;97;p18"/>
          <p:cNvSpPr txBox="1"/>
          <p:nvPr/>
        </p:nvSpPr>
        <p:spPr>
          <a:xfrm>
            <a:off x="405925" y="1052100"/>
            <a:ext cx="3490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Shifts in SLP Practice</a:t>
            </a:r>
            <a:endParaRPr/>
          </a:p>
        </p:txBody>
      </p:sp>
      <p:pic>
        <p:nvPicPr>
          <p:cNvPr id="103" name="Google Shape;103;p19"/>
          <p:cNvPicPr preferRelativeResize="0"/>
          <p:nvPr/>
        </p:nvPicPr>
        <p:blipFill>
          <a:blip r:embed="rId3">
            <a:alphaModFix/>
          </a:blip>
          <a:stretch>
            <a:fillRect/>
          </a:stretch>
        </p:blipFill>
        <p:spPr>
          <a:xfrm>
            <a:off x="499575" y="1090500"/>
            <a:ext cx="2742825" cy="1828550"/>
          </a:xfrm>
          <a:prstGeom prst="rect">
            <a:avLst/>
          </a:prstGeom>
          <a:noFill/>
          <a:ln>
            <a:noFill/>
          </a:ln>
        </p:spPr>
      </p:pic>
      <p:pic>
        <p:nvPicPr>
          <p:cNvPr id="104" name="Google Shape;104;p19"/>
          <p:cNvPicPr preferRelativeResize="0"/>
          <p:nvPr/>
        </p:nvPicPr>
        <p:blipFill>
          <a:blip r:embed="rId4">
            <a:alphaModFix/>
          </a:blip>
          <a:stretch>
            <a:fillRect/>
          </a:stretch>
        </p:blipFill>
        <p:spPr>
          <a:xfrm>
            <a:off x="3141300" y="2817975"/>
            <a:ext cx="2861400" cy="1907600"/>
          </a:xfrm>
          <a:prstGeom prst="rect">
            <a:avLst/>
          </a:prstGeom>
          <a:noFill/>
          <a:ln>
            <a:noFill/>
          </a:ln>
        </p:spPr>
      </p:pic>
      <p:pic>
        <p:nvPicPr>
          <p:cNvPr id="105" name="Google Shape;105;p19"/>
          <p:cNvPicPr preferRelativeResize="0"/>
          <p:nvPr/>
        </p:nvPicPr>
        <p:blipFill>
          <a:blip r:embed="rId5">
            <a:alphaModFix/>
          </a:blip>
          <a:stretch>
            <a:fillRect/>
          </a:stretch>
        </p:blipFill>
        <p:spPr>
          <a:xfrm>
            <a:off x="5925750" y="1017725"/>
            <a:ext cx="2906552" cy="1940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Navigating the Shifts</a:t>
            </a:r>
            <a:endParaRPr/>
          </a:p>
        </p:txBody>
      </p:sp>
      <p:graphicFrame>
        <p:nvGraphicFramePr>
          <p:cNvPr id="111" name="Google Shape;111;p20"/>
          <p:cNvGraphicFramePr/>
          <p:nvPr/>
        </p:nvGraphicFramePr>
        <p:xfrm>
          <a:off x="888475" y="1401075"/>
          <a:ext cx="7239000" cy="1432500"/>
        </p:xfrm>
        <a:graphic>
          <a:graphicData uri="http://schemas.openxmlformats.org/drawingml/2006/table">
            <a:tbl>
              <a:tblPr>
                <a:noFill/>
                <a:tableStyleId>{02DC1B03-6EC1-411E-9188-41249EF69CDB}</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b="1"/>
                        <a:t>Consider Possibilities</a:t>
                      </a:r>
                      <a:endParaRPr b="1"/>
                    </a:p>
                  </a:txBody>
                  <a:tcPr marL="91425" marR="91425" marT="91425" marB="91425"/>
                </a:tc>
                <a:tc>
                  <a:txBody>
                    <a:bodyPr/>
                    <a:lstStyle/>
                    <a:p>
                      <a:pPr marL="0" lvl="0" indent="0" algn="ctr" rtl="0">
                        <a:spcBef>
                          <a:spcPts val="0"/>
                        </a:spcBef>
                        <a:spcAft>
                          <a:spcPts val="0"/>
                        </a:spcAft>
                        <a:buNone/>
                      </a:pPr>
                      <a:r>
                        <a:rPr lang="en" b="1"/>
                        <a:t>Know</a:t>
                      </a:r>
                      <a:endParaRPr b="1"/>
                    </a:p>
                  </a:txBody>
                  <a:tcPr marL="91425" marR="91425" marT="91425" marB="91425"/>
                </a:tc>
                <a:tc>
                  <a:txBody>
                    <a:bodyPr/>
                    <a:lstStyle/>
                    <a:p>
                      <a:pPr marL="0" lvl="0" indent="0" algn="ctr" rtl="0">
                        <a:spcBef>
                          <a:spcPts val="0"/>
                        </a:spcBef>
                        <a:spcAft>
                          <a:spcPts val="0"/>
                        </a:spcAft>
                        <a:buNone/>
                      </a:pPr>
                      <a:r>
                        <a:rPr lang="en" b="1"/>
                        <a:t>Then</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Influence</a:t>
                      </a:r>
                      <a:endParaRPr/>
                    </a:p>
                    <a:p>
                      <a:pPr marL="0" lvl="0" indent="0" algn="ctr" rtl="0">
                        <a:spcBef>
                          <a:spcPts val="0"/>
                        </a:spcBef>
                        <a:spcAft>
                          <a:spcPts val="0"/>
                        </a:spcAft>
                        <a:buNone/>
                      </a:pPr>
                      <a:r>
                        <a:rPr lang="en"/>
                        <a:t>Impact</a:t>
                      </a:r>
                      <a:endParaRPr/>
                    </a:p>
                  </a:txBody>
                  <a:tcPr marL="91425" marR="91425" marT="91425" marB="91425"/>
                </a:tc>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Research</a:t>
                      </a:r>
                      <a:endParaRPr/>
                    </a:p>
                    <a:p>
                      <a:pPr marL="0" lvl="0" indent="0" algn="ctr" rtl="0">
                        <a:spcBef>
                          <a:spcPts val="0"/>
                        </a:spcBef>
                        <a:spcAft>
                          <a:spcPts val="0"/>
                        </a:spcAft>
                        <a:buNone/>
                      </a:pPr>
                      <a:r>
                        <a:rPr lang="en"/>
                        <a:t>Goal</a:t>
                      </a:r>
                      <a:endParaRPr/>
                    </a:p>
                  </a:txBody>
                  <a:tcPr marL="91425" marR="91425" marT="91425" marB="91425"/>
                </a:tc>
                <a:tc>
                  <a:txBody>
                    <a:bodyPr/>
                    <a:lstStyle/>
                    <a:p>
                      <a:pPr marL="0" lvl="0" indent="0" algn="ctr" rtl="0">
                        <a:spcBef>
                          <a:spcPts val="0"/>
                        </a:spcBef>
                        <a:spcAft>
                          <a:spcPts val="0"/>
                        </a:spcAft>
                        <a:buNone/>
                      </a:pPr>
                      <a:r>
                        <a:rPr lang="en"/>
                        <a:t>Accept</a:t>
                      </a:r>
                      <a:endParaRPr/>
                    </a:p>
                    <a:p>
                      <a:pPr marL="0" lvl="0" indent="0" algn="ctr" rtl="0">
                        <a:spcBef>
                          <a:spcPts val="0"/>
                        </a:spcBef>
                        <a:spcAft>
                          <a:spcPts val="0"/>
                        </a:spcAft>
                        <a:buNone/>
                      </a:pPr>
                      <a:r>
                        <a:rPr lang="en"/>
                        <a:t>Adapt</a:t>
                      </a:r>
                      <a:endParaRPr/>
                    </a:p>
                    <a:p>
                      <a:pPr marL="0" lvl="0" indent="0" algn="ctr" rtl="0">
                        <a:spcBef>
                          <a:spcPts val="0"/>
                        </a:spcBef>
                        <a:spcAft>
                          <a:spcPts val="0"/>
                        </a:spcAft>
                        <a:buNone/>
                      </a:pPr>
                      <a:r>
                        <a:rPr lang="en"/>
                        <a:t>Manage</a:t>
                      </a:r>
                      <a:endParaRPr/>
                    </a:p>
                    <a:p>
                      <a:pPr marL="0" lvl="0" indent="0" algn="ctr" rtl="0">
                        <a:spcBef>
                          <a:spcPts val="0"/>
                        </a:spcBef>
                        <a:spcAft>
                          <a:spcPts val="0"/>
                        </a:spcAft>
                        <a:buNone/>
                      </a:pPr>
                      <a:r>
                        <a:rPr lang="en"/>
                        <a:t>Assess</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2286000" lvl="0" indent="457200" algn="l" rtl="0">
              <a:spcBef>
                <a:spcPts val="0"/>
              </a:spcBef>
              <a:spcAft>
                <a:spcPts val="0"/>
              </a:spcAft>
              <a:buNone/>
            </a:pPr>
            <a:r>
              <a:rPr lang="en"/>
              <a:t>Telepractice</a:t>
            </a:r>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2670</Words>
  <Application>Microsoft Macintosh PowerPoint</Application>
  <PresentationFormat>On-screen Show (16:9)</PresentationFormat>
  <Paragraphs>296</Paragraphs>
  <Slides>52</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Open Sans</vt:lpstr>
      <vt:lpstr>Calibri</vt:lpstr>
      <vt:lpstr>Economica</vt:lpstr>
      <vt:lpstr>Roboto</vt:lpstr>
      <vt:lpstr>Arial</vt:lpstr>
      <vt:lpstr>Cabin</vt:lpstr>
      <vt:lpstr>Cambria</vt:lpstr>
      <vt:lpstr>Merriweather</vt:lpstr>
      <vt:lpstr>Luxe</vt:lpstr>
      <vt:lpstr>Navigating Shifts in SLP Practice</vt:lpstr>
      <vt:lpstr>Donna Bryant</vt:lpstr>
      <vt:lpstr>Catherine Thompson </vt:lpstr>
      <vt:lpstr>Agenda</vt:lpstr>
      <vt:lpstr>Learner Outcomes</vt:lpstr>
      <vt:lpstr>“Change is the only constant in life.  One’s ability to adapt to those changes will determine your success in life.” Benjamin Franklin</vt:lpstr>
      <vt:lpstr>Shifts in SLP Practice</vt:lpstr>
      <vt:lpstr>Navigating the Shifts</vt:lpstr>
      <vt:lpstr>Telepractice</vt:lpstr>
      <vt:lpstr>Telepractice - Influencing Factors</vt:lpstr>
      <vt:lpstr>PowerPoint Presentation</vt:lpstr>
      <vt:lpstr>PowerPoint Presentation</vt:lpstr>
      <vt:lpstr>Telepractice - Research &amp; Goal</vt:lpstr>
      <vt:lpstr>Telepractice - Research &amp; Goal</vt:lpstr>
      <vt:lpstr>Telepractice - Adapt &amp; Manage</vt:lpstr>
      <vt:lpstr>SLPAs</vt:lpstr>
      <vt:lpstr>SLPAs - Influencing Factors</vt:lpstr>
      <vt:lpstr>SLPAs - Research </vt:lpstr>
      <vt:lpstr>SLPAs - Research  </vt:lpstr>
      <vt:lpstr>SLPAs - Adapt &amp; Manage</vt:lpstr>
      <vt:lpstr>SLPAs - Adapt and Manage</vt:lpstr>
      <vt:lpstr>Communication Needs</vt:lpstr>
      <vt:lpstr>Communication Needs - Influencing Factors</vt:lpstr>
      <vt:lpstr>Communication Needs - Influencing Factors</vt:lpstr>
      <vt:lpstr>Communication Needs - Research</vt:lpstr>
      <vt:lpstr>Communication Needs - Research</vt:lpstr>
      <vt:lpstr>Communication Needs - Research</vt:lpstr>
      <vt:lpstr>Communication Needs - Research</vt:lpstr>
      <vt:lpstr>Communication Needs: Adapt &amp; Manage</vt:lpstr>
      <vt:lpstr>Communication Needs: Adapt &amp; Manage</vt:lpstr>
      <vt:lpstr>Communication Needs-Adapt &amp; Manage</vt:lpstr>
      <vt:lpstr>Communication Needs-Adapt &amp; Manage</vt:lpstr>
      <vt:lpstr>Communication Needs-Adapt &amp; Manage</vt:lpstr>
      <vt:lpstr>Communication Needs-Adapt &amp; Manage</vt:lpstr>
      <vt:lpstr>Communication Needs-Adapt &amp; Manage</vt:lpstr>
      <vt:lpstr>Questions?</vt:lpstr>
      <vt:lpstr>Contact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Shifts in SLP Practice</dc:title>
  <cp:lastModifiedBy>Thompson, Catherine</cp:lastModifiedBy>
  <cp:revision>1</cp:revision>
  <dcterms:modified xsi:type="dcterms:W3CDTF">2024-03-22T18:41:38Z</dcterms:modified>
</cp:coreProperties>
</file>